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2" r:id="rId2"/>
    <p:sldId id="263" r:id="rId3"/>
    <p:sldId id="264" r:id="rId4"/>
    <p:sldId id="265" r:id="rId5"/>
    <p:sldId id="266" r:id="rId6"/>
    <p:sldId id="267" r:id="rId7"/>
  </p:sldIdLst>
  <p:sldSz cx="9144000" cy="6858000" type="screen4x3"/>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6E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12" autoAdjust="0"/>
  </p:normalViewPr>
  <p:slideViewPr>
    <p:cSldViewPr>
      <p:cViewPr varScale="1">
        <p:scale>
          <a:sx n="80" d="100"/>
          <a:sy n="80" d="100"/>
        </p:scale>
        <p:origin x="-151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17A2DA-AC2A-4441-9400-DEC9988AB9FC}" type="doc">
      <dgm:prSet loTypeId="urn:microsoft.com/office/officeart/2005/8/layout/cycle2" loCatId="cycle" qsTypeId="urn:microsoft.com/office/officeart/2005/8/quickstyle/3d4" qsCatId="3D" csTypeId="urn:microsoft.com/office/officeart/2005/8/colors/colorful5" csCatId="colorful" phldr="1"/>
      <dgm:spPr/>
      <dgm:t>
        <a:bodyPr/>
        <a:lstStyle/>
        <a:p>
          <a:endParaRPr kumimoji="1" lang="ja-JP" altLang="en-US"/>
        </a:p>
      </dgm:t>
    </dgm:pt>
    <dgm:pt modelId="{65EF7680-DF0E-4D1E-89F8-52BBBB29B398}">
      <dgm:prSet phldrT="[テキスト]"/>
      <dgm:spPr/>
      <dgm:t>
        <a:bodyPr/>
        <a:lstStyle/>
        <a:p>
          <a:r>
            <a:rPr kumimoji="1" lang="ja-JP" altLang="en-US" dirty="0" smtClean="0">
              <a:latin typeface="UD デジタル 教科書体 NK-B" panose="02020700000000000000" pitchFamily="18" charset="-128"/>
              <a:ea typeface="UD デジタル 教科書体 NK-B" panose="02020700000000000000" pitchFamily="18" charset="-128"/>
            </a:rPr>
            <a:t>気温</a:t>
          </a:r>
          <a:endParaRPr kumimoji="1" lang="ja-JP" altLang="en-US" dirty="0">
            <a:latin typeface="UD デジタル 教科書体 NK-B" panose="02020700000000000000" pitchFamily="18" charset="-128"/>
            <a:ea typeface="UD デジタル 教科書体 NK-B" panose="02020700000000000000" pitchFamily="18" charset="-128"/>
          </a:endParaRPr>
        </a:p>
      </dgm:t>
    </dgm:pt>
    <dgm:pt modelId="{E138F6BC-4A96-49BE-A3A0-8E169B746E4B}" type="parTrans" cxnId="{533D305A-A93B-4AE9-BC8C-6EDF175CF08D}">
      <dgm:prSet/>
      <dgm:spPr/>
      <dgm:t>
        <a:bodyPr/>
        <a:lstStyle/>
        <a:p>
          <a:endParaRPr kumimoji="1" lang="ja-JP" altLang="en-US"/>
        </a:p>
      </dgm:t>
    </dgm:pt>
    <dgm:pt modelId="{B5474676-3B32-4DD2-BAE7-5A9EBEC3B408}" type="sibTrans" cxnId="{533D305A-A93B-4AE9-BC8C-6EDF175CF08D}">
      <dgm:prSet/>
      <dgm:spPr/>
      <dgm:t>
        <a:bodyPr/>
        <a:lstStyle/>
        <a:p>
          <a:endParaRPr kumimoji="1" lang="ja-JP" altLang="en-US"/>
        </a:p>
      </dgm:t>
    </dgm:pt>
    <dgm:pt modelId="{52E77A32-4847-4F24-9682-4FF7225E0274}">
      <dgm:prSet phldrT="[テキスト]"/>
      <dgm:spPr/>
      <dgm:t>
        <a:bodyPr/>
        <a:lstStyle/>
        <a:p>
          <a:r>
            <a:rPr kumimoji="1" lang="ja-JP" altLang="en-US" dirty="0" smtClean="0">
              <a:latin typeface="UD デジタル 教科書体 NK-B" panose="02020700000000000000" pitchFamily="18" charset="-128"/>
              <a:ea typeface="UD デジタル 教科書体 NK-B" panose="02020700000000000000" pitchFamily="18" charset="-128"/>
            </a:rPr>
            <a:t>気圧</a:t>
          </a:r>
          <a:endParaRPr kumimoji="1" lang="ja-JP" altLang="en-US" dirty="0">
            <a:latin typeface="UD デジタル 教科書体 NK-B" panose="02020700000000000000" pitchFamily="18" charset="-128"/>
            <a:ea typeface="UD デジタル 教科書体 NK-B" panose="02020700000000000000" pitchFamily="18" charset="-128"/>
          </a:endParaRPr>
        </a:p>
      </dgm:t>
    </dgm:pt>
    <dgm:pt modelId="{C2ACF1C3-D303-477C-8C78-8156FF4B3892}" type="parTrans" cxnId="{60C0ADAD-44F6-4438-88E6-98E503081B56}">
      <dgm:prSet/>
      <dgm:spPr/>
      <dgm:t>
        <a:bodyPr/>
        <a:lstStyle/>
        <a:p>
          <a:endParaRPr kumimoji="1" lang="ja-JP" altLang="en-US"/>
        </a:p>
      </dgm:t>
    </dgm:pt>
    <dgm:pt modelId="{708E288C-5DCF-4612-8BD1-4BF61571CB46}" type="sibTrans" cxnId="{60C0ADAD-44F6-4438-88E6-98E503081B56}">
      <dgm:prSet/>
      <dgm:spPr/>
      <dgm:t>
        <a:bodyPr/>
        <a:lstStyle/>
        <a:p>
          <a:endParaRPr kumimoji="1" lang="ja-JP" altLang="en-US"/>
        </a:p>
      </dgm:t>
    </dgm:pt>
    <dgm:pt modelId="{CE808F59-ABB2-47F1-A081-E888F92CD27C}">
      <dgm:prSet phldrT="[テキスト]"/>
      <dgm:spPr/>
      <dgm:t>
        <a:bodyPr/>
        <a:lstStyle/>
        <a:p>
          <a:r>
            <a:rPr kumimoji="1" lang="ja-JP" altLang="en-US" dirty="0" smtClean="0">
              <a:latin typeface="UD デジタル 教科書体 NK-B" panose="02020700000000000000" pitchFamily="18" charset="-128"/>
              <a:ea typeface="UD デジタル 教科書体 NK-B" panose="02020700000000000000" pitchFamily="18" charset="-128"/>
            </a:rPr>
            <a:t>湿度</a:t>
          </a:r>
          <a:endParaRPr kumimoji="1" lang="ja-JP" altLang="en-US" dirty="0">
            <a:latin typeface="UD デジタル 教科書体 NK-B" panose="02020700000000000000" pitchFamily="18" charset="-128"/>
            <a:ea typeface="UD デジタル 教科書体 NK-B" panose="02020700000000000000" pitchFamily="18" charset="-128"/>
          </a:endParaRPr>
        </a:p>
      </dgm:t>
    </dgm:pt>
    <dgm:pt modelId="{2FEC3018-1534-4F37-B0DD-5F3BDF3EAF78}" type="parTrans" cxnId="{FD25A593-B76F-42A2-968E-2042EF9033DD}">
      <dgm:prSet/>
      <dgm:spPr/>
      <dgm:t>
        <a:bodyPr/>
        <a:lstStyle/>
        <a:p>
          <a:endParaRPr kumimoji="1" lang="ja-JP" altLang="en-US"/>
        </a:p>
      </dgm:t>
    </dgm:pt>
    <dgm:pt modelId="{BBF5DB9C-6449-4359-A96B-153D61C8AED2}" type="sibTrans" cxnId="{FD25A593-B76F-42A2-968E-2042EF9033DD}">
      <dgm:prSet/>
      <dgm:spPr/>
      <dgm:t>
        <a:bodyPr/>
        <a:lstStyle/>
        <a:p>
          <a:endParaRPr kumimoji="1" lang="ja-JP" altLang="en-US"/>
        </a:p>
      </dgm:t>
    </dgm:pt>
    <dgm:pt modelId="{EA55D57A-1DC4-4336-8B6E-CA6261654B56}" type="pres">
      <dgm:prSet presAssocID="{CC17A2DA-AC2A-4441-9400-DEC9988AB9FC}" presName="cycle" presStyleCnt="0">
        <dgm:presLayoutVars>
          <dgm:dir/>
          <dgm:resizeHandles val="exact"/>
        </dgm:presLayoutVars>
      </dgm:prSet>
      <dgm:spPr/>
      <dgm:t>
        <a:bodyPr/>
        <a:lstStyle/>
        <a:p>
          <a:endParaRPr kumimoji="1" lang="ja-JP" altLang="en-US"/>
        </a:p>
      </dgm:t>
    </dgm:pt>
    <dgm:pt modelId="{C50F8765-3004-4816-B707-9B879DCD3CAC}" type="pres">
      <dgm:prSet presAssocID="{65EF7680-DF0E-4D1E-89F8-52BBBB29B398}" presName="node" presStyleLbl="node1" presStyleIdx="0" presStyleCnt="3">
        <dgm:presLayoutVars>
          <dgm:bulletEnabled val="1"/>
        </dgm:presLayoutVars>
      </dgm:prSet>
      <dgm:spPr/>
      <dgm:t>
        <a:bodyPr/>
        <a:lstStyle/>
        <a:p>
          <a:endParaRPr kumimoji="1" lang="ja-JP" altLang="en-US"/>
        </a:p>
      </dgm:t>
    </dgm:pt>
    <dgm:pt modelId="{D57889C3-BBA5-4C22-A921-0679A026EDC3}" type="pres">
      <dgm:prSet presAssocID="{B5474676-3B32-4DD2-BAE7-5A9EBEC3B408}" presName="sibTrans" presStyleLbl="sibTrans2D1" presStyleIdx="0" presStyleCnt="3"/>
      <dgm:spPr/>
      <dgm:t>
        <a:bodyPr/>
        <a:lstStyle/>
        <a:p>
          <a:endParaRPr kumimoji="1" lang="ja-JP" altLang="en-US"/>
        </a:p>
      </dgm:t>
    </dgm:pt>
    <dgm:pt modelId="{514284D3-39E4-4310-846C-7300DD9E85C4}" type="pres">
      <dgm:prSet presAssocID="{B5474676-3B32-4DD2-BAE7-5A9EBEC3B408}" presName="connectorText" presStyleLbl="sibTrans2D1" presStyleIdx="0" presStyleCnt="3"/>
      <dgm:spPr/>
      <dgm:t>
        <a:bodyPr/>
        <a:lstStyle/>
        <a:p>
          <a:endParaRPr kumimoji="1" lang="ja-JP" altLang="en-US"/>
        </a:p>
      </dgm:t>
    </dgm:pt>
    <dgm:pt modelId="{0DD8C898-97EE-4875-99BC-0903D201378A}" type="pres">
      <dgm:prSet presAssocID="{52E77A32-4847-4F24-9682-4FF7225E0274}" presName="node" presStyleLbl="node1" presStyleIdx="1" presStyleCnt="3">
        <dgm:presLayoutVars>
          <dgm:bulletEnabled val="1"/>
        </dgm:presLayoutVars>
      </dgm:prSet>
      <dgm:spPr/>
      <dgm:t>
        <a:bodyPr/>
        <a:lstStyle/>
        <a:p>
          <a:endParaRPr kumimoji="1" lang="ja-JP" altLang="en-US"/>
        </a:p>
      </dgm:t>
    </dgm:pt>
    <dgm:pt modelId="{19A6BCD6-FA23-41DE-B607-E63DC414C37C}" type="pres">
      <dgm:prSet presAssocID="{708E288C-5DCF-4612-8BD1-4BF61571CB46}" presName="sibTrans" presStyleLbl="sibTrans2D1" presStyleIdx="1" presStyleCnt="3"/>
      <dgm:spPr/>
      <dgm:t>
        <a:bodyPr/>
        <a:lstStyle/>
        <a:p>
          <a:endParaRPr kumimoji="1" lang="ja-JP" altLang="en-US"/>
        </a:p>
      </dgm:t>
    </dgm:pt>
    <dgm:pt modelId="{38FDCCA0-39C0-4E22-893A-60159E5DFF2E}" type="pres">
      <dgm:prSet presAssocID="{708E288C-5DCF-4612-8BD1-4BF61571CB46}" presName="connectorText" presStyleLbl="sibTrans2D1" presStyleIdx="1" presStyleCnt="3"/>
      <dgm:spPr/>
      <dgm:t>
        <a:bodyPr/>
        <a:lstStyle/>
        <a:p>
          <a:endParaRPr kumimoji="1" lang="ja-JP" altLang="en-US"/>
        </a:p>
      </dgm:t>
    </dgm:pt>
    <dgm:pt modelId="{5E29165B-6602-4D0E-8B95-151C98670665}" type="pres">
      <dgm:prSet presAssocID="{CE808F59-ABB2-47F1-A081-E888F92CD27C}" presName="node" presStyleLbl="node1" presStyleIdx="2" presStyleCnt="3">
        <dgm:presLayoutVars>
          <dgm:bulletEnabled val="1"/>
        </dgm:presLayoutVars>
      </dgm:prSet>
      <dgm:spPr/>
      <dgm:t>
        <a:bodyPr/>
        <a:lstStyle/>
        <a:p>
          <a:endParaRPr kumimoji="1" lang="ja-JP" altLang="en-US"/>
        </a:p>
      </dgm:t>
    </dgm:pt>
    <dgm:pt modelId="{26731DD3-5D81-4B38-A048-5FC73996A365}" type="pres">
      <dgm:prSet presAssocID="{BBF5DB9C-6449-4359-A96B-153D61C8AED2}" presName="sibTrans" presStyleLbl="sibTrans2D1" presStyleIdx="2" presStyleCnt="3"/>
      <dgm:spPr/>
      <dgm:t>
        <a:bodyPr/>
        <a:lstStyle/>
        <a:p>
          <a:endParaRPr kumimoji="1" lang="ja-JP" altLang="en-US"/>
        </a:p>
      </dgm:t>
    </dgm:pt>
    <dgm:pt modelId="{7F6086A3-4EA2-4F32-A3F5-4698D5989F72}" type="pres">
      <dgm:prSet presAssocID="{BBF5DB9C-6449-4359-A96B-153D61C8AED2}" presName="connectorText" presStyleLbl="sibTrans2D1" presStyleIdx="2" presStyleCnt="3"/>
      <dgm:spPr/>
      <dgm:t>
        <a:bodyPr/>
        <a:lstStyle/>
        <a:p>
          <a:endParaRPr kumimoji="1" lang="ja-JP" altLang="en-US"/>
        </a:p>
      </dgm:t>
    </dgm:pt>
  </dgm:ptLst>
  <dgm:cxnLst>
    <dgm:cxn modelId="{93B19DB6-EC13-4A1D-A9D8-30F85530C75B}" type="presOf" srcId="{BBF5DB9C-6449-4359-A96B-153D61C8AED2}" destId="{7F6086A3-4EA2-4F32-A3F5-4698D5989F72}" srcOrd="1" destOrd="0" presId="urn:microsoft.com/office/officeart/2005/8/layout/cycle2"/>
    <dgm:cxn modelId="{533D305A-A93B-4AE9-BC8C-6EDF175CF08D}" srcId="{CC17A2DA-AC2A-4441-9400-DEC9988AB9FC}" destId="{65EF7680-DF0E-4D1E-89F8-52BBBB29B398}" srcOrd="0" destOrd="0" parTransId="{E138F6BC-4A96-49BE-A3A0-8E169B746E4B}" sibTransId="{B5474676-3B32-4DD2-BAE7-5A9EBEC3B408}"/>
    <dgm:cxn modelId="{FD25A593-B76F-42A2-968E-2042EF9033DD}" srcId="{CC17A2DA-AC2A-4441-9400-DEC9988AB9FC}" destId="{CE808F59-ABB2-47F1-A081-E888F92CD27C}" srcOrd="2" destOrd="0" parTransId="{2FEC3018-1534-4F37-B0DD-5F3BDF3EAF78}" sibTransId="{BBF5DB9C-6449-4359-A96B-153D61C8AED2}"/>
    <dgm:cxn modelId="{D1A23742-910D-4EBA-983C-E03437C9594C}" type="presOf" srcId="{CC17A2DA-AC2A-4441-9400-DEC9988AB9FC}" destId="{EA55D57A-1DC4-4336-8B6E-CA6261654B56}" srcOrd="0" destOrd="0" presId="urn:microsoft.com/office/officeart/2005/8/layout/cycle2"/>
    <dgm:cxn modelId="{B993E519-BB76-4A58-B799-F93D7FDECB69}" type="presOf" srcId="{B5474676-3B32-4DD2-BAE7-5A9EBEC3B408}" destId="{514284D3-39E4-4310-846C-7300DD9E85C4}" srcOrd="1" destOrd="0" presId="urn:microsoft.com/office/officeart/2005/8/layout/cycle2"/>
    <dgm:cxn modelId="{2A82AAA5-94CD-43EC-B3BB-0B17B58E6907}" type="presOf" srcId="{CE808F59-ABB2-47F1-A081-E888F92CD27C}" destId="{5E29165B-6602-4D0E-8B95-151C98670665}" srcOrd="0" destOrd="0" presId="urn:microsoft.com/office/officeart/2005/8/layout/cycle2"/>
    <dgm:cxn modelId="{4740B784-C0F9-48CA-8B76-E98623C7BA2B}" type="presOf" srcId="{708E288C-5DCF-4612-8BD1-4BF61571CB46}" destId="{19A6BCD6-FA23-41DE-B607-E63DC414C37C}" srcOrd="0" destOrd="0" presId="urn:microsoft.com/office/officeart/2005/8/layout/cycle2"/>
    <dgm:cxn modelId="{370F50D6-6A5B-41E2-802C-BC7E16016370}" type="presOf" srcId="{708E288C-5DCF-4612-8BD1-4BF61571CB46}" destId="{38FDCCA0-39C0-4E22-893A-60159E5DFF2E}" srcOrd="1" destOrd="0" presId="urn:microsoft.com/office/officeart/2005/8/layout/cycle2"/>
    <dgm:cxn modelId="{028DD94E-F64E-4648-9DBE-5E7684764EA2}" type="presOf" srcId="{B5474676-3B32-4DD2-BAE7-5A9EBEC3B408}" destId="{D57889C3-BBA5-4C22-A921-0679A026EDC3}" srcOrd="0" destOrd="0" presId="urn:microsoft.com/office/officeart/2005/8/layout/cycle2"/>
    <dgm:cxn modelId="{3D333C7D-926B-4CE9-BAF2-1C7F189A0B41}" type="presOf" srcId="{BBF5DB9C-6449-4359-A96B-153D61C8AED2}" destId="{26731DD3-5D81-4B38-A048-5FC73996A365}" srcOrd="0" destOrd="0" presId="urn:microsoft.com/office/officeart/2005/8/layout/cycle2"/>
    <dgm:cxn modelId="{55B5E129-05CD-4DEE-9695-B216A054B29A}" type="presOf" srcId="{65EF7680-DF0E-4D1E-89F8-52BBBB29B398}" destId="{C50F8765-3004-4816-B707-9B879DCD3CAC}" srcOrd="0" destOrd="0" presId="urn:microsoft.com/office/officeart/2005/8/layout/cycle2"/>
    <dgm:cxn modelId="{AF4AA0FB-C30B-485E-BB70-76950372C0C5}" type="presOf" srcId="{52E77A32-4847-4F24-9682-4FF7225E0274}" destId="{0DD8C898-97EE-4875-99BC-0903D201378A}" srcOrd="0" destOrd="0" presId="urn:microsoft.com/office/officeart/2005/8/layout/cycle2"/>
    <dgm:cxn modelId="{60C0ADAD-44F6-4438-88E6-98E503081B56}" srcId="{CC17A2DA-AC2A-4441-9400-DEC9988AB9FC}" destId="{52E77A32-4847-4F24-9682-4FF7225E0274}" srcOrd="1" destOrd="0" parTransId="{C2ACF1C3-D303-477C-8C78-8156FF4B3892}" sibTransId="{708E288C-5DCF-4612-8BD1-4BF61571CB46}"/>
    <dgm:cxn modelId="{DA91E962-81E0-4450-95AA-2A5BEEB21897}" type="presParOf" srcId="{EA55D57A-1DC4-4336-8B6E-CA6261654B56}" destId="{C50F8765-3004-4816-B707-9B879DCD3CAC}" srcOrd="0" destOrd="0" presId="urn:microsoft.com/office/officeart/2005/8/layout/cycle2"/>
    <dgm:cxn modelId="{E22A16A2-7F6E-4293-AD4E-4F3DBE8B7E3B}" type="presParOf" srcId="{EA55D57A-1DC4-4336-8B6E-CA6261654B56}" destId="{D57889C3-BBA5-4C22-A921-0679A026EDC3}" srcOrd="1" destOrd="0" presId="urn:microsoft.com/office/officeart/2005/8/layout/cycle2"/>
    <dgm:cxn modelId="{69E3358A-082D-4E0F-BA2E-8D9BE63930E2}" type="presParOf" srcId="{D57889C3-BBA5-4C22-A921-0679A026EDC3}" destId="{514284D3-39E4-4310-846C-7300DD9E85C4}" srcOrd="0" destOrd="0" presId="urn:microsoft.com/office/officeart/2005/8/layout/cycle2"/>
    <dgm:cxn modelId="{13A55C5D-FA0C-4993-9915-37BB0C8D7994}" type="presParOf" srcId="{EA55D57A-1DC4-4336-8B6E-CA6261654B56}" destId="{0DD8C898-97EE-4875-99BC-0903D201378A}" srcOrd="2" destOrd="0" presId="urn:microsoft.com/office/officeart/2005/8/layout/cycle2"/>
    <dgm:cxn modelId="{82AB450D-E748-4D6D-85DE-2B9AAD9ADF20}" type="presParOf" srcId="{EA55D57A-1DC4-4336-8B6E-CA6261654B56}" destId="{19A6BCD6-FA23-41DE-B607-E63DC414C37C}" srcOrd="3" destOrd="0" presId="urn:microsoft.com/office/officeart/2005/8/layout/cycle2"/>
    <dgm:cxn modelId="{798CB95C-F691-4504-A839-191725DAB0C0}" type="presParOf" srcId="{19A6BCD6-FA23-41DE-B607-E63DC414C37C}" destId="{38FDCCA0-39C0-4E22-893A-60159E5DFF2E}" srcOrd="0" destOrd="0" presId="urn:microsoft.com/office/officeart/2005/8/layout/cycle2"/>
    <dgm:cxn modelId="{53B44300-5176-4AC1-A8FD-95B23DEAF477}" type="presParOf" srcId="{EA55D57A-1DC4-4336-8B6E-CA6261654B56}" destId="{5E29165B-6602-4D0E-8B95-151C98670665}" srcOrd="4" destOrd="0" presId="urn:microsoft.com/office/officeart/2005/8/layout/cycle2"/>
    <dgm:cxn modelId="{C43B949D-06DA-4BCD-961D-D69148A147FD}" type="presParOf" srcId="{EA55D57A-1DC4-4336-8B6E-CA6261654B56}" destId="{26731DD3-5D81-4B38-A048-5FC73996A365}" srcOrd="5" destOrd="0" presId="urn:microsoft.com/office/officeart/2005/8/layout/cycle2"/>
    <dgm:cxn modelId="{6AE4532C-A042-4B4D-9FC2-21B5AF7785DF}" type="presParOf" srcId="{26731DD3-5D81-4B38-A048-5FC73996A365}" destId="{7F6086A3-4EA2-4F32-A3F5-4698D5989F72}"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0F8765-3004-4816-B707-9B879DCD3CAC}">
      <dsp:nvSpPr>
        <dsp:cNvPr id="0" name=""/>
        <dsp:cNvSpPr/>
      </dsp:nvSpPr>
      <dsp:spPr>
        <a:xfrm>
          <a:off x="2952660" y="1005"/>
          <a:ext cx="2782967" cy="2782967"/>
        </a:xfrm>
        <a:prstGeom prst="ellipse">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kumimoji="1" lang="ja-JP" altLang="en-US" sz="6500" kern="1200" dirty="0" smtClean="0">
              <a:latin typeface="UD デジタル 教科書体 NK-B" panose="02020700000000000000" pitchFamily="18" charset="-128"/>
              <a:ea typeface="UD デジタル 教科書体 NK-B" panose="02020700000000000000" pitchFamily="18" charset="-128"/>
            </a:rPr>
            <a:t>気温</a:t>
          </a:r>
          <a:endParaRPr kumimoji="1" lang="ja-JP" altLang="en-US" sz="6500" kern="1200" dirty="0">
            <a:latin typeface="UD デジタル 教科書体 NK-B" panose="02020700000000000000" pitchFamily="18" charset="-128"/>
            <a:ea typeface="UD デジタル 教科書体 NK-B" panose="02020700000000000000" pitchFamily="18" charset="-128"/>
          </a:endParaRPr>
        </a:p>
      </dsp:txBody>
      <dsp:txXfrm>
        <a:off x="3360216" y="408561"/>
        <a:ext cx="1967855" cy="1967855"/>
      </dsp:txXfrm>
    </dsp:sp>
    <dsp:sp modelId="{D57889C3-BBA5-4C22-A921-0679A026EDC3}">
      <dsp:nvSpPr>
        <dsp:cNvPr id="0" name=""/>
        <dsp:cNvSpPr/>
      </dsp:nvSpPr>
      <dsp:spPr>
        <a:xfrm rot="3600000">
          <a:off x="5008355" y="2716526"/>
          <a:ext cx="742720" cy="939251"/>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0">
            <a:lnSpc>
              <a:spcPct val="90000"/>
            </a:lnSpc>
            <a:spcBef>
              <a:spcPct val="0"/>
            </a:spcBef>
            <a:spcAft>
              <a:spcPct val="35000"/>
            </a:spcAft>
          </a:pPr>
          <a:endParaRPr kumimoji="1" lang="ja-JP" altLang="en-US" sz="4000" kern="1200"/>
        </a:p>
      </dsp:txBody>
      <dsp:txXfrm>
        <a:off x="5064059" y="2807894"/>
        <a:ext cx="519904" cy="563551"/>
      </dsp:txXfrm>
    </dsp:sp>
    <dsp:sp modelId="{0DD8C898-97EE-4875-99BC-0903D201378A}">
      <dsp:nvSpPr>
        <dsp:cNvPr id="0" name=""/>
        <dsp:cNvSpPr/>
      </dsp:nvSpPr>
      <dsp:spPr>
        <a:xfrm>
          <a:off x="5044823" y="3624738"/>
          <a:ext cx="2782967" cy="2782967"/>
        </a:xfrm>
        <a:prstGeom prst="ellipse">
          <a:avLst/>
        </a:prstGeom>
        <a:solidFill>
          <a:schemeClr val="accent5">
            <a:hueOff val="-4966938"/>
            <a:satOff val="19906"/>
            <a:lumOff val="431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kumimoji="1" lang="ja-JP" altLang="en-US" sz="6500" kern="1200" dirty="0" smtClean="0">
              <a:latin typeface="UD デジタル 教科書体 NK-B" panose="02020700000000000000" pitchFamily="18" charset="-128"/>
              <a:ea typeface="UD デジタル 教科書体 NK-B" panose="02020700000000000000" pitchFamily="18" charset="-128"/>
            </a:rPr>
            <a:t>気圧</a:t>
          </a:r>
          <a:endParaRPr kumimoji="1" lang="ja-JP" altLang="en-US" sz="6500" kern="1200" dirty="0">
            <a:latin typeface="UD デジタル 教科書体 NK-B" panose="02020700000000000000" pitchFamily="18" charset="-128"/>
            <a:ea typeface="UD デジタル 教科書体 NK-B" panose="02020700000000000000" pitchFamily="18" charset="-128"/>
          </a:endParaRPr>
        </a:p>
      </dsp:txBody>
      <dsp:txXfrm>
        <a:off x="5452379" y="4032294"/>
        <a:ext cx="1967855" cy="1967855"/>
      </dsp:txXfrm>
    </dsp:sp>
    <dsp:sp modelId="{19A6BCD6-FA23-41DE-B607-E63DC414C37C}">
      <dsp:nvSpPr>
        <dsp:cNvPr id="0" name=""/>
        <dsp:cNvSpPr/>
      </dsp:nvSpPr>
      <dsp:spPr>
        <a:xfrm rot="10800000">
          <a:off x="3993804" y="4546596"/>
          <a:ext cx="742720" cy="939251"/>
        </a:xfrm>
        <a:prstGeom prst="rightArrow">
          <a:avLst>
            <a:gd name="adj1" fmla="val 60000"/>
            <a:gd name="adj2" fmla="val 50000"/>
          </a:avLst>
        </a:prstGeom>
        <a:solidFill>
          <a:schemeClr val="accent5">
            <a:hueOff val="-4966938"/>
            <a:satOff val="19906"/>
            <a:lumOff val="4314"/>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0">
            <a:lnSpc>
              <a:spcPct val="90000"/>
            </a:lnSpc>
            <a:spcBef>
              <a:spcPct val="0"/>
            </a:spcBef>
            <a:spcAft>
              <a:spcPct val="35000"/>
            </a:spcAft>
          </a:pPr>
          <a:endParaRPr kumimoji="1" lang="ja-JP" altLang="en-US" sz="4000" kern="1200"/>
        </a:p>
      </dsp:txBody>
      <dsp:txXfrm rot="10800000">
        <a:off x="4216620" y="4734446"/>
        <a:ext cx="519904" cy="563551"/>
      </dsp:txXfrm>
    </dsp:sp>
    <dsp:sp modelId="{5E29165B-6602-4D0E-8B95-151C98670665}">
      <dsp:nvSpPr>
        <dsp:cNvPr id="0" name=""/>
        <dsp:cNvSpPr/>
      </dsp:nvSpPr>
      <dsp:spPr>
        <a:xfrm>
          <a:off x="860497" y="3624738"/>
          <a:ext cx="2782967" cy="2782967"/>
        </a:xfrm>
        <a:prstGeom prst="ellipse">
          <a:avLst/>
        </a:prstGeom>
        <a:solidFill>
          <a:schemeClr val="accent5">
            <a:hueOff val="-9933876"/>
            <a:satOff val="39811"/>
            <a:lumOff val="862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kumimoji="1" lang="ja-JP" altLang="en-US" sz="6500" kern="1200" dirty="0" smtClean="0">
              <a:latin typeface="UD デジタル 教科書体 NK-B" panose="02020700000000000000" pitchFamily="18" charset="-128"/>
              <a:ea typeface="UD デジタル 教科書体 NK-B" panose="02020700000000000000" pitchFamily="18" charset="-128"/>
            </a:rPr>
            <a:t>湿度</a:t>
          </a:r>
          <a:endParaRPr kumimoji="1" lang="ja-JP" altLang="en-US" sz="6500" kern="1200" dirty="0">
            <a:latin typeface="UD デジタル 教科書体 NK-B" panose="02020700000000000000" pitchFamily="18" charset="-128"/>
            <a:ea typeface="UD デジタル 教科書体 NK-B" panose="02020700000000000000" pitchFamily="18" charset="-128"/>
          </a:endParaRPr>
        </a:p>
      </dsp:txBody>
      <dsp:txXfrm>
        <a:off x="1268053" y="4032294"/>
        <a:ext cx="1967855" cy="1967855"/>
      </dsp:txXfrm>
    </dsp:sp>
    <dsp:sp modelId="{26731DD3-5D81-4B38-A048-5FC73996A365}">
      <dsp:nvSpPr>
        <dsp:cNvPr id="0" name=""/>
        <dsp:cNvSpPr/>
      </dsp:nvSpPr>
      <dsp:spPr>
        <a:xfrm rot="18000000">
          <a:off x="2916191" y="2752934"/>
          <a:ext cx="742720" cy="939251"/>
        </a:xfrm>
        <a:prstGeom prst="rightArrow">
          <a:avLst>
            <a:gd name="adj1" fmla="val 60000"/>
            <a:gd name="adj2" fmla="val 50000"/>
          </a:avLst>
        </a:prstGeom>
        <a:solidFill>
          <a:schemeClr val="accent5">
            <a:hueOff val="-9933876"/>
            <a:satOff val="39811"/>
            <a:lumOff val="8628"/>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0">
            <a:lnSpc>
              <a:spcPct val="90000"/>
            </a:lnSpc>
            <a:spcBef>
              <a:spcPct val="0"/>
            </a:spcBef>
            <a:spcAft>
              <a:spcPct val="35000"/>
            </a:spcAft>
          </a:pPr>
          <a:endParaRPr kumimoji="1" lang="ja-JP" altLang="en-US" sz="4000" kern="1200"/>
        </a:p>
      </dsp:txBody>
      <dsp:txXfrm>
        <a:off x="2971895" y="3037266"/>
        <a:ext cx="519904" cy="563551"/>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C2ABDFB6-D942-4C1C-A2E8-740C397AB0A6}" type="datetimeFigureOut">
              <a:rPr kumimoji="1" lang="ja-JP" altLang="en-US" smtClean="0"/>
              <a:t>2023/2/16</a:t>
            </a:fld>
            <a:endParaRPr kumimoji="1" lang="ja-JP" altLang="en-US"/>
          </a:p>
        </p:txBody>
      </p:sp>
      <p:sp>
        <p:nvSpPr>
          <p:cNvPr id="4" name="フッター プレースホルダー 3"/>
          <p:cNvSpPr>
            <a:spLocks noGrp="1"/>
          </p:cNvSpPr>
          <p:nvPr>
            <p:ph type="ftr" sz="quarter" idx="2"/>
          </p:nvPr>
        </p:nvSpPr>
        <p:spPr>
          <a:xfrm>
            <a:off x="0" y="9515475"/>
            <a:ext cx="2984500" cy="50165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902075" y="9515475"/>
            <a:ext cx="2984500" cy="501650"/>
          </a:xfrm>
          <a:prstGeom prst="rect">
            <a:avLst/>
          </a:prstGeom>
        </p:spPr>
        <p:txBody>
          <a:bodyPr vert="horz" lIns="91440" tIns="45720" rIns="91440" bIns="45720" rtlCol="0" anchor="b"/>
          <a:lstStyle>
            <a:lvl1pPr algn="r">
              <a:defRPr sz="1200"/>
            </a:lvl1pPr>
          </a:lstStyle>
          <a:p>
            <a:fld id="{DFE24A92-852E-4C35-8C97-DA4D3349FECC}" type="slidenum">
              <a:rPr kumimoji="1" lang="ja-JP" altLang="en-US" smtClean="0"/>
              <a:t>‹#›</a:t>
            </a:fld>
            <a:endParaRPr kumimoji="1" lang="ja-JP" altLang="en-US"/>
          </a:p>
        </p:txBody>
      </p:sp>
    </p:spTree>
    <p:extLst>
      <p:ext uri="{BB962C8B-B14F-4D97-AF65-F5344CB8AC3E}">
        <p14:creationId xmlns:p14="http://schemas.microsoft.com/office/powerpoint/2010/main" val="338600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836A6015-7C25-4729-B1FD-CE418516B966}" type="datetimeFigureOut">
              <a:rPr kumimoji="1" lang="ja-JP" altLang="en-US" smtClean="0"/>
              <a:t>2023/2/16</a:t>
            </a:fld>
            <a:endParaRPr kumimoji="1" lang="ja-JP" altLang="en-US"/>
          </a:p>
        </p:txBody>
      </p:sp>
      <p:sp>
        <p:nvSpPr>
          <p:cNvPr id="4" name="スライド イメージ プレースホルダー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8975" y="4759325"/>
            <a:ext cx="5510213" cy="45085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515475"/>
            <a:ext cx="2984500" cy="50165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2075" y="9515475"/>
            <a:ext cx="2984500" cy="501650"/>
          </a:xfrm>
          <a:prstGeom prst="rect">
            <a:avLst/>
          </a:prstGeom>
        </p:spPr>
        <p:txBody>
          <a:bodyPr vert="horz" lIns="91440" tIns="45720" rIns="91440" bIns="45720" rtlCol="0" anchor="b"/>
          <a:lstStyle>
            <a:lvl1pPr algn="r">
              <a:defRPr sz="1200"/>
            </a:lvl1pPr>
          </a:lstStyle>
          <a:p>
            <a:fld id="{CE008D28-F320-40BC-A8F6-4574BF826526}" type="slidenum">
              <a:rPr kumimoji="1" lang="ja-JP" altLang="en-US" smtClean="0"/>
              <a:t>‹#›</a:t>
            </a:fld>
            <a:endParaRPr kumimoji="1" lang="ja-JP" altLang="en-US"/>
          </a:p>
        </p:txBody>
      </p:sp>
    </p:spTree>
    <p:extLst>
      <p:ext uri="{BB962C8B-B14F-4D97-AF65-F5344CB8AC3E}">
        <p14:creationId xmlns:p14="http://schemas.microsoft.com/office/powerpoint/2010/main" val="1338258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52C709A-D610-4AB3-B5E7-68003F7F5EE3}" type="datetimeFigureOut">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0E6628-CBFA-4BCA-8D71-2D5525BDFC8B}" type="slidenum">
              <a:rPr kumimoji="1" lang="ja-JP" altLang="en-US" smtClean="0"/>
              <a:t>‹#›</a:t>
            </a:fld>
            <a:endParaRPr kumimoji="1" lang="ja-JP" altLang="en-US"/>
          </a:p>
        </p:txBody>
      </p:sp>
    </p:spTree>
    <p:extLst>
      <p:ext uri="{BB962C8B-B14F-4D97-AF65-F5344CB8AC3E}">
        <p14:creationId xmlns:p14="http://schemas.microsoft.com/office/powerpoint/2010/main" val="3650318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2C709A-D610-4AB3-B5E7-68003F7F5EE3}" type="datetimeFigureOut">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0E6628-CBFA-4BCA-8D71-2D5525BDFC8B}" type="slidenum">
              <a:rPr kumimoji="1" lang="ja-JP" altLang="en-US" smtClean="0"/>
              <a:t>‹#›</a:t>
            </a:fld>
            <a:endParaRPr kumimoji="1" lang="ja-JP" altLang="en-US"/>
          </a:p>
        </p:txBody>
      </p:sp>
    </p:spTree>
    <p:extLst>
      <p:ext uri="{BB962C8B-B14F-4D97-AF65-F5344CB8AC3E}">
        <p14:creationId xmlns:p14="http://schemas.microsoft.com/office/powerpoint/2010/main" val="2962579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2C709A-D610-4AB3-B5E7-68003F7F5EE3}" type="datetimeFigureOut">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0E6628-CBFA-4BCA-8D71-2D5525BDFC8B}" type="slidenum">
              <a:rPr kumimoji="1" lang="ja-JP" altLang="en-US" smtClean="0"/>
              <a:t>‹#›</a:t>
            </a:fld>
            <a:endParaRPr kumimoji="1" lang="ja-JP" altLang="en-US"/>
          </a:p>
        </p:txBody>
      </p:sp>
    </p:spTree>
    <p:extLst>
      <p:ext uri="{BB962C8B-B14F-4D97-AF65-F5344CB8AC3E}">
        <p14:creationId xmlns:p14="http://schemas.microsoft.com/office/powerpoint/2010/main" val="3917099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2C709A-D610-4AB3-B5E7-68003F7F5EE3}" type="datetimeFigureOut">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0E6628-CBFA-4BCA-8D71-2D5525BDFC8B}" type="slidenum">
              <a:rPr kumimoji="1" lang="ja-JP" altLang="en-US" smtClean="0"/>
              <a:t>‹#›</a:t>
            </a:fld>
            <a:endParaRPr kumimoji="1" lang="ja-JP" altLang="en-US"/>
          </a:p>
        </p:txBody>
      </p:sp>
    </p:spTree>
    <p:extLst>
      <p:ext uri="{BB962C8B-B14F-4D97-AF65-F5344CB8AC3E}">
        <p14:creationId xmlns:p14="http://schemas.microsoft.com/office/powerpoint/2010/main" val="3260478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52C709A-D610-4AB3-B5E7-68003F7F5EE3}" type="datetimeFigureOut">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B0E6628-CBFA-4BCA-8D71-2D5525BDFC8B}" type="slidenum">
              <a:rPr kumimoji="1" lang="ja-JP" altLang="en-US" smtClean="0"/>
              <a:t>‹#›</a:t>
            </a:fld>
            <a:endParaRPr kumimoji="1" lang="ja-JP" altLang="en-US"/>
          </a:p>
        </p:txBody>
      </p:sp>
    </p:spTree>
    <p:extLst>
      <p:ext uri="{BB962C8B-B14F-4D97-AF65-F5344CB8AC3E}">
        <p14:creationId xmlns:p14="http://schemas.microsoft.com/office/powerpoint/2010/main" val="3465522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52C709A-D610-4AB3-B5E7-68003F7F5EE3}" type="datetimeFigureOut">
              <a:rPr kumimoji="1" lang="ja-JP" altLang="en-US" smtClean="0"/>
              <a:t>2023/2/16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0E6628-CBFA-4BCA-8D71-2D5525BDFC8B}" type="slidenum">
              <a:rPr kumimoji="1" lang="ja-JP" altLang="en-US" smtClean="0"/>
              <a:t>‹#›</a:t>
            </a:fld>
            <a:endParaRPr kumimoji="1" lang="ja-JP" altLang="en-US"/>
          </a:p>
        </p:txBody>
      </p:sp>
    </p:spTree>
    <p:extLst>
      <p:ext uri="{BB962C8B-B14F-4D97-AF65-F5344CB8AC3E}">
        <p14:creationId xmlns:p14="http://schemas.microsoft.com/office/powerpoint/2010/main" val="1684614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52C709A-D610-4AB3-B5E7-68003F7F5EE3}" type="datetimeFigureOut">
              <a:rPr kumimoji="1" lang="ja-JP" altLang="en-US" smtClean="0"/>
              <a:t>2023/2/16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B0E6628-CBFA-4BCA-8D71-2D5525BDFC8B}" type="slidenum">
              <a:rPr kumimoji="1" lang="ja-JP" altLang="en-US" smtClean="0"/>
              <a:t>‹#›</a:t>
            </a:fld>
            <a:endParaRPr kumimoji="1" lang="ja-JP" altLang="en-US"/>
          </a:p>
        </p:txBody>
      </p:sp>
    </p:spTree>
    <p:extLst>
      <p:ext uri="{BB962C8B-B14F-4D97-AF65-F5344CB8AC3E}">
        <p14:creationId xmlns:p14="http://schemas.microsoft.com/office/powerpoint/2010/main" val="173789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52C709A-D610-4AB3-B5E7-68003F7F5EE3}" type="datetimeFigureOut">
              <a:rPr kumimoji="1" lang="ja-JP" altLang="en-US" smtClean="0"/>
              <a:t>2023/2/16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B0E6628-CBFA-4BCA-8D71-2D5525BDFC8B}" type="slidenum">
              <a:rPr kumimoji="1" lang="ja-JP" altLang="en-US" smtClean="0"/>
              <a:t>‹#›</a:t>
            </a:fld>
            <a:endParaRPr kumimoji="1" lang="ja-JP" altLang="en-US"/>
          </a:p>
        </p:txBody>
      </p:sp>
    </p:spTree>
    <p:extLst>
      <p:ext uri="{BB962C8B-B14F-4D97-AF65-F5344CB8AC3E}">
        <p14:creationId xmlns:p14="http://schemas.microsoft.com/office/powerpoint/2010/main" val="2737663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2C709A-D610-4AB3-B5E7-68003F7F5EE3}" type="datetimeFigureOut">
              <a:rPr kumimoji="1" lang="ja-JP" altLang="en-US" smtClean="0"/>
              <a:t>2023/2/16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B0E6628-CBFA-4BCA-8D71-2D5525BDFC8B}" type="slidenum">
              <a:rPr kumimoji="1" lang="ja-JP" altLang="en-US" smtClean="0"/>
              <a:t>‹#›</a:t>
            </a:fld>
            <a:endParaRPr kumimoji="1" lang="ja-JP" altLang="en-US"/>
          </a:p>
        </p:txBody>
      </p:sp>
    </p:spTree>
    <p:extLst>
      <p:ext uri="{BB962C8B-B14F-4D97-AF65-F5344CB8AC3E}">
        <p14:creationId xmlns:p14="http://schemas.microsoft.com/office/powerpoint/2010/main" val="3897840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52C709A-D610-4AB3-B5E7-68003F7F5EE3}" type="datetimeFigureOut">
              <a:rPr kumimoji="1" lang="ja-JP" altLang="en-US" smtClean="0"/>
              <a:t>2023/2/16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0E6628-CBFA-4BCA-8D71-2D5525BDFC8B}" type="slidenum">
              <a:rPr kumimoji="1" lang="ja-JP" altLang="en-US" smtClean="0"/>
              <a:t>‹#›</a:t>
            </a:fld>
            <a:endParaRPr kumimoji="1" lang="ja-JP" altLang="en-US"/>
          </a:p>
        </p:txBody>
      </p:sp>
    </p:spTree>
    <p:extLst>
      <p:ext uri="{BB962C8B-B14F-4D97-AF65-F5344CB8AC3E}">
        <p14:creationId xmlns:p14="http://schemas.microsoft.com/office/powerpoint/2010/main" val="2834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52C709A-D610-4AB3-B5E7-68003F7F5EE3}" type="datetimeFigureOut">
              <a:rPr kumimoji="1" lang="ja-JP" altLang="en-US" smtClean="0"/>
              <a:t>2023/2/16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B0E6628-CBFA-4BCA-8D71-2D5525BDFC8B}" type="slidenum">
              <a:rPr kumimoji="1" lang="ja-JP" altLang="en-US" smtClean="0"/>
              <a:t>‹#›</a:t>
            </a:fld>
            <a:endParaRPr kumimoji="1" lang="ja-JP" altLang="en-US"/>
          </a:p>
        </p:txBody>
      </p:sp>
    </p:spTree>
    <p:extLst>
      <p:ext uri="{BB962C8B-B14F-4D97-AF65-F5344CB8AC3E}">
        <p14:creationId xmlns:p14="http://schemas.microsoft.com/office/powerpoint/2010/main" val="2209405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2C709A-D610-4AB3-B5E7-68003F7F5EE3}" type="datetimeFigureOut">
              <a:rPr kumimoji="1" lang="ja-JP" altLang="en-US" smtClean="0"/>
              <a:t>2023/2/16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0E6628-CBFA-4BCA-8D71-2D5525BDFC8B}" type="slidenum">
              <a:rPr kumimoji="1" lang="ja-JP" altLang="en-US" smtClean="0"/>
              <a:t>‹#›</a:t>
            </a:fld>
            <a:endParaRPr kumimoji="1" lang="ja-JP" altLang="en-US"/>
          </a:p>
        </p:txBody>
      </p:sp>
    </p:spTree>
    <p:extLst>
      <p:ext uri="{BB962C8B-B14F-4D97-AF65-F5344CB8AC3E}">
        <p14:creationId xmlns:p14="http://schemas.microsoft.com/office/powerpoint/2010/main" val="2138147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5.jpeg"/><Relationship Id="rId3" Type="http://schemas.microsoft.com/office/2007/relationships/hdphoto" Target="../media/hdphoto1.wdp"/><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7.xml"/><Relationship Id="rId5" Type="http://schemas.microsoft.com/office/2007/relationships/hdphoto" Target="../media/hdphoto4.wdp"/><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図表 1"/>
          <p:cNvGraphicFramePr/>
          <p:nvPr>
            <p:extLst>
              <p:ext uri="{D42A27DB-BD31-4B8C-83A1-F6EECF244321}">
                <p14:modId xmlns:p14="http://schemas.microsoft.com/office/powerpoint/2010/main" val="175632920"/>
              </p:ext>
            </p:extLst>
          </p:nvPr>
        </p:nvGraphicFramePr>
        <p:xfrm>
          <a:off x="179512" y="188640"/>
          <a:ext cx="8688288" cy="6408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5465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6858000"/>
          </a:xfrm>
          <a:prstGeom prst="rect">
            <a:avLst/>
          </a:prstGeom>
          <a:solidFill>
            <a:srgbClr val="00B0F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8" name="正方形/長方形 7"/>
          <p:cNvSpPr/>
          <p:nvPr/>
        </p:nvSpPr>
        <p:spPr>
          <a:xfrm>
            <a:off x="0" y="3320988"/>
            <a:ext cx="914400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rot="5400000">
            <a:off x="152400" y="3473388"/>
            <a:ext cx="9144000"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3176228" y="1881000"/>
            <a:ext cx="3096344" cy="3096000"/>
          </a:xfrm>
          <a:prstGeom prst="ellipse">
            <a:avLst/>
          </a:prstGeom>
          <a:noFill/>
          <a:ln w="317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251520" y="188640"/>
            <a:ext cx="2031325" cy="461665"/>
          </a:xfrm>
          <a:prstGeom prst="rect">
            <a:avLst/>
          </a:prstGeom>
          <a:noFill/>
        </p:spPr>
        <p:txBody>
          <a:bodyPr wrap="none" rtlCol="0">
            <a:spAutoFit/>
          </a:bodyPr>
          <a:lstStyle/>
          <a:p>
            <a:r>
              <a:rPr lang="ja-JP" altLang="en-US" sz="2400" b="1" dirty="0" smtClean="0">
                <a:solidFill>
                  <a:schemeClr val="bg1"/>
                </a:solidFill>
                <a:latin typeface="UD デジタル 教科書体 NP-B" panose="02020700000000000000" pitchFamily="18" charset="-128"/>
                <a:ea typeface="UD デジタル 教科書体 NP-B" panose="02020700000000000000" pitchFamily="18" charset="-128"/>
              </a:rPr>
              <a:t>①怪我の治療</a:t>
            </a:r>
            <a:endParaRPr kumimoji="1" lang="ja-JP" altLang="en-US" sz="2400" b="1"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7112675" y="188639"/>
            <a:ext cx="2031325" cy="461665"/>
          </a:xfrm>
          <a:prstGeom prst="rect">
            <a:avLst/>
          </a:prstGeom>
          <a:noFill/>
        </p:spPr>
        <p:txBody>
          <a:bodyPr wrap="none" rtlCol="0">
            <a:spAutoFit/>
          </a:bodyPr>
          <a:lstStyle/>
          <a:p>
            <a:r>
              <a:rPr lang="ja-JP" altLang="en-US" sz="2400" dirty="0">
                <a:solidFill>
                  <a:schemeClr val="bg1"/>
                </a:solidFill>
                <a:latin typeface="UD デジタル 教科書体 NP-B" panose="02020700000000000000" pitchFamily="18" charset="-128"/>
                <a:ea typeface="UD デジタル 教科書体 NP-B" panose="02020700000000000000" pitchFamily="18" charset="-128"/>
              </a:rPr>
              <a:t>②</a:t>
            </a:r>
            <a:r>
              <a:rPr lang="ja-JP" altLang="en-US" sz="2400" dirty="0" smtClean="0">
                <a:solidFill>
                  <a:schemeClr val="bg1"/>
                </a:solidFill>
                <a:latin typeface="UD デジタル 教科書体 NP-B" panose="02020700000000000000" pitchFamily="18" charset="-128"/>
                <a:ea typeface="UD デジタル 教科書体 NP-B" panose="02020700000000000000" pitchFamily="18" charset="-128"/>
              </a:rPr>
              <a:t>リハビリ　</a:t>
            </a:r>
            <a:endParaRPr kumimoji="1" lang="ja-JP" altLang="en-US" sz="2400"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14" name="テキスト ボックス 13"/>
          <p:cNvSpPr txBox="1"/>
          <p:nvPr/>
        </p:nvSpPr>
        <p:spPr>
          <a:xfrm>
            <a:off x="251520" y="6165304"/>
            <a:ext cx="3877985" cy="461665"/>
          </a:xfrm>
          <a:prstGeom prst="rect">
            <a:avLst/>
          </a:prstGeom>
          <a:noFill/>
        </p:spPr>
        <p:txBody>
          <a:bodyPr wrap="none" rtlCol="0">
            <a:spAutoFit/>
          </a:bodyPr>
          <a:lstStyle/>
          <a:p>
            <a:r>
              <a:rPr lang="ja-JP" altLang="en-US" sz="2400" dirty="0" smtClean="0">
                <a:solidFill>
                  <a:schemeClr val="bg1"/>
                </a:solidFill>
                <a:latin typeface="UD デジタル 教科書体 NP-B" panose="02020700000000000000" pitchFamily="18" charset="-128"/>
                <a:ea typeface="UD デジタル 教科書体 NP-B" panose="02020700000000000000" pitchFamily="18" charset="-128"/>
              </a:rPr>
              <a:t>③コンディショニング調整</a:t>
            </a:r>
            <a:endParaRPr kumimoji="1" lang="ja-JP" altLang="en-US" sz="2400"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15" name="テキスト ボックス 14"/>
          <p:cNvSpPr txBox="1"/>
          <p:nvPr/>
        </p:nvSpPr>
        <p:spPr>
          <a:xfrm>
            <a:off x="5580112" y="6172403"/>
            <a:ext cx="3570208" cy="461665"/>
          </a:xfrm>
          <a:prstGeom prst="rect">
            <a:avLst/>
          </a:prstGeom>
          <a:noFill/>
        </p:spPr>
        <p:txBody>
          <a:bodyPr wrap="none" rtlCol="0">
            <a:spAutoFit/>
          </a:bodyPr>
          <a:lstStyle/>
          <a:p>
            <a:r>
              <a:rPr lang="ja-JP" altLang="en-US" sz="2400" dirty="0" smtClean="0">
                <a:solidFill>
                  <a:schemeClr val="bg1"/>
                </a:solidFill>
                <a:latin typeface="UD デジタル 教科書体 NP-B" panose="02020700000000000000" pitchFamily="18" charset="-128"/>
                <a:ea typeface="UD デジタル 教科書体 NP-B" panose="02020700000000000000" pitchFamily="18" charset="-128"/>
              </a:rPr>
              <a:t>④パフォーマンス向上　</a:t>
            </a:r>
            <a:endParaRPr kumimoji="1" lang="ja-JP" altLang="en-US" sz="2400"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16" name="円/楕円 15"/>
          <p:cNvSpPr/>
          <p:nvPr/>
        </p:nvSpPr>
        <p:spPr>
          <a:xfrm>
            <a:off x="3104400" y="1809000"/>
            <a:ext cx="3240000" cy="3240000"/>
          </a:xfrm>
          <a:prstGeom prst="ellipse">
            <a:avLst/>
          </a:prstGeom>
          <a:solidFill>
            <a:srgbClr val="00B0F0"/>
          </a:solidFill>
          <a:ln w="317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3548358" y="2828835"/>
            <a:ext cx="2339102" cy="1200329"/>
          </a:xfrm>
          <a:prstGeom prst="rect">
            <a:avLst/>
          </a:prstGeom>
          <a:noFill/>
        </p:spPr>
        <p:txBody>
          <a:bodyPr wrap="none" rtlCol="0">
            <a:spAutoFit/>
          </a:bodyPr>
          <a:lstStyle/>
          <a:p>
            <a:pPr algn="ctr">
              <a:lnSpc>
                <a:spcPct val="150000"/>
              </a:lnSpc>
            </a:pPr>
            <a:r>
              <a:rPr kumimoji="1" lang="ja-JP" altLang="en-US" sz="2400" dirty="0" smtClean="0">
                <a:solidFill>
                  <a:schemeClr val="bg1"/>
                </a:solidFill>
                <a:latin typeface="UD デジタル 教科書体 NP-B" panose="02020700000000000000" pitchFamily="18" charset="-128"/>
                <a:ea typeface="UD デジタル 教科書体 NP-B" panose="02020700000000000000" pitchFamily="18" charset="-128"/>
              </a:rPr>
              <a:t>スポーツに</a:t>
            </a:r>
            <a:endParaRPr kumimoji="1" lang="en-US" altLang="ja-JP" sz="2400" dirty="0" smtClean="0">
              <a:solidFill>
                <a:schemeClr val="bg1"/>
              </a:solidFill>
              <a:latin typeface="UD デジタル 教科書体 NP-B" panose="02020700000000000000" pitchFamily="18" charset="-128"/>
              <a:ea typeface="UD デジタル 教科書体 NP-B" panose="02020700000000000000" pitchFamily="18" charset="-128"/>
            </a:endParaRPr>
          </a:p>
          <a:p>
            <a:pPr algn="ctr">
              <a:lnSpc>
                <a:spcPct val="150000"/>
              </a:lnSpc>
            </a:pPr>
            <a:r>
              <a:rPr lang="ja-JP" altLang="en-US" sz="2400" dirty="0" smtClean="0">
                <a:solidFill>
                  <a:schemeClr val="bg1"/>
                </a:solidFill>
                <a:latin typeface="UD デジタル 教科書体 NP-B" panose="02020700000000000000" pitchFamily="18" charset="-128"/>
                <a:ea typeface="UD デジタル 教科書体 NP-B" panose="02020700000000000000" pitchFamily="18" charset="-128"/>
              </a:rPr>
              <a:t>関する施術内容</a:t>
            </a:r>
            <a:endParaRPr kumimoji="1" lang="ja-JP" altLang="en-US" sz="2400" dirty="0">
              <a:solidFill>
                <a:schemeClr val="bg1"/>
              </a:solidFill>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746902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1520" y="260648"/>
            <a:ext cx="2345514" cy="369332"/>
          </a:xfrm>
          <a:prstGeom prst="rect">
            <a:avLst/>
          </a:prstGeom>
          <a:noFill/>
        </p:spPr>
        <p:txBody>
          <a:bodyPr wrap="none" rtlCol="0">
            <a:spAutoFit/>
          </a:bodyPr>
          <a:lstStyle/>
          <a:p>
            <a:r>
              <a:rPr kumimoji="1" lang="ja-JP" altLang="en-US" dirty="0" smtClean="0"/>
              <a:t>施術メニューの選び方</a:t>
            </a:r>
            <a:endParaRPr kumimoji="1" lang="en-US" altLang="ja-JP" dirty="0" smtClean="0"/>
          </a:p>
        </p:txBody>
      </p:sp>
      <p:sp>
        <p:nvSpPr>
          <p:cNvPr id="3" name="テキスト ボックス 2"/>
          <p:cNvSpPr txBox="1"/>
          <p:nvPr/>
        </p:nvSpPr>
        <p:spPr>
          <a:xfrm>
            <a:off x="4499992" y="413048"/>
            <a:ext cx="1107996" cy="461665"/>
          </a:xfrm>
          <a:prstGeom prst="rect">
            <a:avLst/>
          </a:prstGeom>
          <a:noFill/>
        </p:spPr>
        <p:txBody>
          <a:bodyPr wrap="none" rtlCol="0">
            <a:spAutoFit/>
          </a:bodyPr>
          <a:lstStyle/>
          <a:p>
            <a:r>
              <a:rPr kumimoji="1" lang="ja-JP" altLang="en-US" sz="2400" b="1" dirty="0" smtClean="0"/>
              <a:t>腰痛編</a:t>
            </a:r>
            <a:endParaRPr kumimoji="1" lang="en-US" altLang="ja-JP" sz="2400" b="1" dirty="0" smtClean="0"/>
          </a:p>
        </p:txBody>
      </p:sp>
      <p:sp>
        <p:nvSpPr>
          <p:cNvPr id="4" name="テキスト ボックス 3"/>
          <p:cNvSpPr txBox="1"/>
          <p:nvPr/>
        </p:nvSpPr>
        <p:spPr>
          <a:xfrm>
            <a:off x="251520" y="1340768"/>
            <a:ext cx="2124299" cy="646331"/>
          </a:xfrm>
          <a:prstGeom prst="rect">
            <a:avLst/>
          </a:prstGeom>
          <a:noFill/>
        </p:spPr>
        <p:txBody>
          <a:bodyPr wrap="none" rtlCol="0">
            <a:spAutoFit/>
          </a:bodyPr>
          <a:lstStyle/>
          <a:p>
            <a:r>
              <a:rPr lang="ja-JP" altLang="en-US" dirty="0"/>
              <a:t>一時的</a:t>
            </a:r>
            <a:r>
              <a:rPr lang="ja-JP" altLang="en-US" dirty="0" smtClean="0"/>
              <a:t>でもいいから</a:t>
            </a:r>
            <a:endParaRPr lang="en-US" altLang="ja-JP" dirty="0" smtClean="0"/>
          </a:p>
          <a:p>
            <a:r>
              <a:rPr kumimoji="1" lang="ja-JP" altLang="en-US" dirty="0"/>
              <a:t>痛み</a:t>
            </a:r>
            <a:r>
              <a:rPr kumimoji="1" lang="ja-JP" altLang="en-US" dirty="0" smtClean="0"/>
              <a:t>を軽減させたい</a:t>
            </a:r>
            <a:endParaRPr kumimoji="1" lang="en-US" altLang="ja-JP" dirty="0" smtClean="0"/>
          </a:p>
        </p:txBody>
      </p:sp>
      <p:sp>
        <p:nvSpPr>
          <p:cNvPr id="5" name="テキスト ボックス 4"/>
          <p:cNvSpPr txBox="1"/>
          <p:nvPr/>
        </p:nvSpPr>
        <p:spPr>
          <a:xfrm>
            <a:off x="3856386" y="1479267"/>
            <a:ext cx="2395207" cy="369332"/>
          </a:xfrm>
          <a:prstGeom prst="rect">
            <a:avLst/>
          </a:prstGeom>
          <a:noFill/>
        </p:spPr>
        <p:txBody>
          <a:bodyPr wrap="none" rtlCol="0">
            <a:spAutoFit/>
          </a:bodyPr>
          <a:lstStyle/>
          <a:p>
            <a:r>
              <a:rPr lang="ja-JP" altLang="en-US" dirty="0"/>
              <a:t>根本的</a:t>
            </a:r>
            <a:r>
              <a:rPr lang="ja-JP" altLang="en-US" dirty="0" smtClean="0"/>
              <a:t>に改善させたい</a:t>
            </a:r>
            <a:endParaRPr lang="en-US" altLang="ja-JP" dirty="0" smtClean="0"/>
          </a:p>
        </p:txBody>
      </p:sp>
      <p:sp>
        <p:nvSpPr>
          <p:cNvPr id="6" name="テキスト ボックス 5"/>
          <p:cNvSpPr txBox="1"/>
          <p:nvPr/>
        </p:nvSpPr>
        <p:spPr>
          <a:xfrm>
            <a:off x="2915816" y="1479267"/>
            <a:ext cx="386644" cy="369332"/>
          </a:xfrm>
          <a:prstGeom prst="rect">
            <a:avLst/>
          </a:prstGeom>
          <a:noFill/>
        </p:spPr>
        <p:txBody>
          <a:bodyPr wrap="none" rtlCol="0">
            <a:spAutoFit/>
          </a:bodyPr>
          <a:lstStyle/>
          <a:p>
            <a:r>
              <a:rPr lang="en-US" altLang="ja-JP" dirty="0" smtClean="0"/>
              <a:t>or</a:t>
            </a:r>
          </a:p>
        </p:txBody>
      </p:sp>
      <p:sp>
        <p:nvSpPr>
          <p:cNvPr id="7" name="テキスト ボックス 6"/>
          <p:cNvSpPr txBox="1"/>
          <p:nvPr/>
        </p:nvSpPr>
        <p:spPr>
          <a:xfrm>
            <a:off x="870279" y="3212976"/>
            <a:ext cx="1107996" cy="369332"/>
          </a:xfrm>
          <a:prstGeom prst="rect">
            <a:avLst/>
          </a:prstGeom>
          <a:noFill/>
        </p:spPr>
        <p:txBody>
          <a:bodyPr wrap="none" rtlCol="0">
            <a:spAutoFit/>
          </a:bodyPr>
          <a:lstStyle/>
          <a:p>
            <a:pPr algn="ctr"/>
            <a:r>
              <a:rPr lang="ja-JP" altLang="en-US" dirty="0"/>
              <a:t>鍼灸治療</a:t>
            </a:r>
            <a:endParaRPr lang="en-US" altLang="ja-JP" dirty="0" smtClean="0"/>
          </a:p>
        </p:txBody>
      </p:sp>
      <p:cxnSp>
        <p:nvCxnSpPr>
          <p:cNvPr id="9" name="直線矢印コネクタ 8"/>
          <p:cNvCxnSpPr/>
          <p:nvPr/>
        </p:nvCxnSpPr>
        <p:spPr>
          <a:xfrm>
            <a:off x="1313669" y="2132856"/>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5053989" y="2045026"/>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3821120" y="2935977"/>
            <a:ext cx="2465740" cy="923330"/>
          </a:xfrm>
          <a:prstGeom prst="rect">
            <a:avLst/>
          </a:prstGeom>
          <a:noFill/>
        </p:spPr>
        <p:txBody>
          <a:bodyPr wrap="none" rtlCol="0">
            <a:spAutoFit/>
          </a:bodyPr>
          <a:lstStyle/>
          <a:p>
            <a:pPr algn="ctr"/>
            <a:r>
              <a:rPr lang="ja-JP" altLang="en-US" dirty="0"/>
              <a:t>通常</a:t>
            </a:r>
            <a:r>
              <a:rPr lang="ja-JP" altLang="en-US" dirty="0" smtClean="0"/>
              <a:t>施術（整体込み）</a:t>
            </a:r>
            <a:endParaRPr lang="en-US" altLang="ja-JP" dirty="0" smtClean="0"/>
          </a:p>
          <a:p>
            <a:pPr algn="ctr"/>
            <a:r>
              <a:rPr lang="ja-JP" altLang="en-US" dirty="0"/>
              <a:t>また</a:t>
            </a:r>
            <a:r>
              <a:rPr lang="ja-JP" altLang="en-US" dirty="0" smtClean="0"/>
              <a:t>は</a:t>
            </a:r>
            <a:endParaRPr lang="en-US" altLang="ja-JP" dirty="0" smtClean="0"/>
          </a:p>
          <a:p>
            <a:pPr algn="ctr"/>
            <a:r>
              <a:rPr lang="ja-JP" altLang="en-US" dirty="0" smtClean="0"/>
              <a:t>パーソナルトレーニング</a:t>
            </a:r>
            <a:endParaRPr lang="en-US" altLang="ja-JP" dirty="0" smtClean="0"/>
          </a:p>
        </p:txBody>
      </p:sp>
      <p:sp>
        <p:nvSpPr>
          <p:cNvPr id="12" name="テキスト ボックス 11"/>
          <p:cNvSpPr txBox="1"/>
          <p:nvPr/>
        </p:nvSpPr>
        <p:spPr>
          <a:xfrm>
            <a:off x="251520" y="690047"/>
            <a:ext cx="3642344" cy="369332"/>
          </a:xfrm>
          <a:prstGeom prst="rect">
            <a:avLst/>
          </a:prstGeom>
          <a:noFill/>
        </p:spPr>
        <p:txBody>
          <a:bodyPr wrap="none" rtlCol="0">
            <a:spAutoFit/>
          </a:bodyPr>
          <a:lstStyle/>
          <a:p>
            <a:r>
              <a:rPr lang="ja-JP" altLang="en-US" dirty="0" smtClean="0"/>
              <a:t>あなたはどれに当てはまりますか？</a:t>
            </a:r>
            <a:endParaRPr lang="en-US" altLang="ja-JP" dirty="0" smtClean="0"/>
          </a:p>
        </p:txBody>
      </p:sp>
      <p:sp>
        <p:nvSpPr>
          <p:cNvPr id="20" name="テキスト ボックス 19"/>
          <p:cNvSpPr txBox="1"/>
          <p:nvPr/>
        </p:nvSpPr>
        <p:spPr>
          <a:xfrm>
            <a:off x="759671" y="4437112"/>
            <a:ext cx="2145139" cy="646331"/>
          </a:xfrm>
          <a:prstGeom prst="rect">
            <a:avLst/>
          </a:prstGeom>
          <a:noFill/>
        </p:spPr>
        <p:txBody>
          <a:bodyPr wrap="none" rtlCol="0">
            <a:spAutoFit/>
          </a:bodyPr>
          <a:lstStyle/>
          <a:p>
            <a:r>
              <a:rPr lang="ja-JP" altLang="en-US" dirty="0"/>
              <a:t>痛み</a:t>
            </a:r>
            <a:r>
              <a:rPr lang="ja-JP" altLang="en-US" dirty="0" smtClean="0"/>
              <a:t>が強く</a:t>
            </a:r>
            <a:endParaRPr lang="en-US" altLang="ja-JP" dirty="0" smtClean="0"/>
          </a:p>
          <a:p>
            <a:r>
              <a:rPr lang="ja-JP" altLang="en-US" dirty="0"/>
              <a:t>動くの</a:t>
            </a:r>
            <a:r>
              <a:rPr lang="ja-JP" altLang="en-US" dirty="0" smtClean="0"/>
              <a:t>が困難な状態</a:t>
            </a:r>
            <a:endParaRPr lang="en-US" altLang="ja-JP" dirty="0" smtClean="0"/>
          </a:p>
        </p:txBody>
      </p:sp>
      <p:sp>
        <p:nvSpPr>
          <p:cNvPr id="21" name="テキスト ボックス 20"/>
          <p:cNvSpPr txBox="1"/>
          <p:nvPr/>
        </p:nvSpPr>
        <p:spPr>
          <a:xfrm>
            <a:off x="4280381" y="4437112"/>
            <a:ext cx="1547218" cy="646331"/>
          </a:xfrm>
          <a:prstGeom prst="rect">
            <a:avLst/>
          </a:prstGeom>
          <a:noFill/>
        </p:spPr>
        <p:txBody>
          <a:bodyPr wrap="none" rtlCol="0">
            <a:spAutoFit/>
          </a:bodyPr>
          <a:lstStyle/>
          <a:p>
            <a:r>
              <a:rPr lang="ja-JP" altLang="en-US" dirty="0" smtClean="0"/>
              <a:t>慢性的な痛み</a:t>
            </a:r>
            <a:endParaRPr lang="en-US" altLang="ja-JP" dirty="0" smtClean="0"/>
          </a:p>
          <a:p>
            <a:r>
              <a:rPr lang="ja-JP" altLang="en-US" dirty="0" smtClean="0"/>
              <a:t>重たさ・だるさ</a:t>
            </a:r>
            <a:endParaRPr lang="en-US" altLang="ja-JP" dirty="0" smtClean="0"/>
          </a:p>
        </p:txBody>
      </p:sp>
    </p:spTree>
    <p:extLst>
      <p:ext uri="{BB962C8B-B14F-4D97-AF65-F5344CB8AC3E}">
        <p14:creationId xmlns:p14="http://schemas.microsoft.com/office/powerpoint/2010/main" val="2903901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ホームベース 7"/>
          <p:cNvSpPr/>
          <p:nvPr/>
        </p:nvSpPr>
        <p:spPr>
          <a:xfrm>
            <a:off x="6513185" y="296652"/>
            <a:ext cx="2448272" cy="504056"/>
          </a:xfrm>
          <a:prstGeom prst="homePlate">
            <a:avLst/>
          </a:prstGeom>
          <a:solidFill>
            <a:srgbClr val="FF0000"/>
          </a:solidFill>
          <a:ln w="3175">
            <a:solidFill>
              <a:schemeClr val="tx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ホームベース 6"/>
          <p:cNvSpPr/>
          <p:nvPr/>
        </p:nvSpPr>
        <p:spPr>
          <a:xfrm>
            <a:off x="4352945" y="296652"/>
            <a:ext cx="2448272" cy="504056"/>
          </a:xfrm>
          <a:prstGeom prst="homePlate">
            <a:avLst/>
          </a:prstGeom>
          <a:solidFill>
            <a:srgbClr val="FFFF00"/>
          </a:solidFill>
          <a:ln w="3175">
            <a:solidFill>
              <a:schemeClr val="tx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ホームベース 5"/>
          <p:cNvSpPr/>
          <p:nvPr/>
        </p:nvSpPr>
        <p:spPr>
          <a:xfrm>
            <a:off x="2264713" y="296652"/>
            <a:ext cx="2448272" cy="504056"/>
          </a:xfrm>
          <a:prstGeom prst="homePlate">
            <a:avLst/>
          </a:prstGeom>
          <a:solidFill>
            <a:srgbClr val="00B050"/>
          </a:solidFill>
          <a:ln w="3175">
            <a:solidFill>
              <a:schemeClr val="tx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ホームベース 4"/>
          <p:cNvSpPr/>
          <p:nvPr/>
        </p:nvSpPr>
        <p:spPr>
          <a:xfrm>
            <a:off x="182544" y="296652"/>
            <a:ext cx="2448272" cy="504056"/>
          </a:xfrm>
          <a:prstGeom prst="homePlate">
            <a:avLst/>
          </a:prstGeom>
          <a:solidFill>
            <a:srgbClr val="00B0F0"/>
          </a:solidFill>
          <a:ln w="3175">
            <a:solidFill>
              <a:schemeClr val="tx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11560" y="372394"/>
            <a:ext cx="1338829" cy="369332"/>
          </a:xfrm>
          <a:prstGeom prst="rect">
            <a:avLst/>
          </a:prstGeom>
          <a:noFill/>
        </p:spPr>
        <p:txBody>
          <a:bodyPr wrap="none" rtlCol="0">
            <a:spAutoFit/>
          </a:bodyPr>
          <a:lstStyle/>
          <a:p>
            <a:pPr algn="ctr"/>
            <a:r>
              <a:rPr lang="ja-JP" altLang="en-US" b="1" dirty="0">
                <a:solidFill>
                  <a:schemeClr val="bg1"/>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rPr>
              <a:t>痛み</a:t>
            </a:r>
            <a:r>
              <a:rPr lang="ja-JP" altLang="en-US" b="1" dirty="0" smtClean="0">
                <a:solidFill>
                  <a:schemeClr val="bg1"/>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rPr>
              <a:t>の軽減</a:t>
            </a:r>
            <a:endParaRPr lang="en-US" altLang="ja-JP" b="1" dirty="0" smtClean="0">
              <a:solidFill>
                <a:schemeClr val="bg1"/>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endParaRPr>
          </a:p>
        </p:txBody>
      </p:sp>
      <p:sp>
        <p:nvSpPr>
          <p:cNvPr id="11" name="テキスト ボックス 10"/>
          <p:cNvSpPr txBox="1"/>
          <p:nvPr/>
        </p:nvSpPr>
        <p:spPr>
          <a:xfrm>
            <a:off x="2819432" y="364014"/>
            <a:ext cx="1338829" cy="369332"/>
          </a:xfrm>
          <a:prstGeom prst="rect">
            <a:avLst/>
          </a:prstGeom>
          <a:noFill/>
        </p:spPr>
        <p:txBody>
          <a:bodyPr wrap="none" rtlCol="0">
            <a:spAutoFit/>
          </a:bodyPr>
          <a:lstStyle/>
          <a:p>
            <a:pPr algn="ctr"/>
            <a:r>
              <a:rPr lang="ja-JP" altLang="en-US" b="1" dirty="0">
                <a:solidFill>
                  <a:schemeClr val="bg1"/>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rPr>
              <a:t>姿勢</a:t>
            </a:r>
            <a:r>
              <a:rPr lang="ja-JP" altLang="en-US" b="1" dirty="0" smtClean="0">
                <a:solidFill>
                  <a:schemeClr val="bg1"/>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rPr>
              <a:t>の改善</a:t>
            </a:r>
            <a:endParaRPr lang="en-US" altLang="ja-JP" b="1" dirty="0" smtClean="0">
              <a:solidFill>
                <a:schemeClr val="bg1"/>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endParaRPr>
          </a:p>
        </p:txBody>
      </p:sp>
      <p:sp>
        <p:nvSpPr>
          <p:cNvPr id="12" name="テキスト ボックス 11"/>
          <p:cNvSpPr txBox="1"/>
          <p:nvPr/>
        </p:nvSpPr>
        <p:spPr>
          <a:xfrm>
            <a:off x="4907664" y="364014"/>
            <a:ext cx="1338829" cy="369332"/>
          </a:xfrm>
          <a:prstGeom prst="rect">
            <a:avLst/>
          </a:prstGeom>
          <a:noFill/>
        </p:spPr>
        <p:txBody>
          <a:bodyPr wrap="none" rtlCol="0">
            <a:spAutoFit/>
          </a:bodyPr>
          <a:lstStyle/>
          <a:p>
            <a:pPr algn="ctr"/>
            <a:r>
              <a:rPr lang="ja-JP" altLang="en-US" b="1" dirty="0" smtClean="0">
                <a:solidFill>
                  <a:schemeClr val="bg1"/>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rPr>
              <a:t>筋肉の向上</a:t>
            </a:r>
            <a:endParaRPr lang="en-US" altLang="ja-JP" b="1" dirty="0" smtClean="0">
              <a:solidFill>
                <a:schemeClr val="bg1"/>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7183322" y="364014"/>
            <a:ext cx="1107996" cy="369332"/>
          </a:xfrm>
          <a:prstGeom prst="rect">
            <a:avLst/>
          </a:prstGeom>
          <a:noFill/>
        </p:spPr>
        <p:txBody>
          <a:bodyPr wrap="none" rtlCol="0">
            <a:spAutoFit/>
          </a:bodyPr>
          <a:lstStyle/>
          <a:p>
            <a:pPr algn="ctr"/>
            <a:r>
              <a:rPr lang="ja-JP" altLang="en-US" b="1" dirty="0" smtClean="0">
                <a:solidFill>
                  <a:schemeClr val="bg1"/>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rPr>
              <a:t>治療終了</a:t>
            </a:r>
            <a:endParaRPr lang="en-US" altLang="ja-JP" b="1" dirty="0" smtClean="0">
              <a:solidFill>
                <a:schemeClr val="bg1"/>
              </a:solidFill>
              <a:effectLst>
                <a:outerShdw blurRad="38100" dist="38100" dir="2700000" algn="tl">
                  <a:srgbClr val="000000">
                    <a:alpha val="43137"/>
                  </a:srgbClr>
                </a:outerShdw>
              </a:effectLst>
              <a:latin typeface="UD デジタル 教科書体 NP-B" panose="02020700000000000000" pitchFamily="18" charset="-128"/>
              <a:ea typeface="UD デジタル 教科書体 NP-B" panose="02020700000000000000" pitchFamily="18" charset="-128"/>
            </a:endParaRPr>
          </a:p>
        </p:txBody>
      </p:sp>
      <p:sp>
        <p:nvSpPr>
          <p:cNvPr id="14" name="角丸四角形 13"/>
          <p:cNvSpPr/>
          <p:nvPr/>
        </p:nvSpPr>
        <p:spPr>
          <a:xfrm>
            <a:off x="563617" y="1457694"/>
            <a:ext cx="1686125" cy="2403354"/>
          </a:xfrm>
          <a:prstGeom prst="roundRect">
            <a:avLst/>
          </a:prstGeom>
          <a:no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Ｖ</a:t>
            </a:r>
            <a:endParaRPr kumimoji="1" lang="ja-JP" altLang="en-US" dirty="0"/>
          </a:p>
        </p:txBody>
      </p:sp>
      <p:sp>
        <p:nvSpPr>
          <p:cNvPr id="17" name="角丸四角形 16"/>
          <p:cNvSpPr/>
          <p:nvPr/>
        </p:nvSpPr>
        <p:spPr>
          <a:xfrm>
            <a:off x="6894258" y="4013448"/>
            <a:ext cx="1686125" cy="2403354"/>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Ｖ</a:t>
            </a:r>
            <a:endParaRPr kumimoji="1" lang="ja-JP" altLang="en-US" dirty="0"/>
          </a:p>
        </p:txBody>
      </p:sp>
      <p:sp>
        <p:nvSpPr>
          <p:cNvPr id="18" name="角丸四角形 17"/>
          <p:cNvSpPr/>
          <p:nvPr/>
        </p:nvSpPr>
        <p:spPr>
          <a:xfrm>
            <a:off x="4734018" y="2924944"/>
            <a:ext cx="1686125" cy="2403354"/>
          </a:xfrm>
          <a:prstGeom prst="roundRect">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Ｖ</a:t>
            </a:r>
            <a:endParaRPr kumimoji="1" lang="ja-JP" altLang="en-US" dirty="0"/>
          </a:p>
        </p:txBody>
      </p:sp>
      <p:sp>
        <p:nvSpPr>
          <p:cNvPr id="22" name="右矢印 21"/>
          <p:cNvSpPr/>
          <p:nvPr/>
        </p:nvSpPr>
        <p:spPr>
          <a:xfrm>
            <a:off x="518518" y="5949280"/>
            <a:ext cx="5901625" cy="792088"/>
          </a:xfrm>
          <a:prstGeom prst="rightArrow">
            <a:avLst>
              <a:gd name="adj1" fmla="val 50000"/>
              <a:gd name="adj2" fmla="val 120550"/>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2799916" y="2290039"/>
            <a:ext cx="1358345" cy="646331"/>
          </a:xfrm>
          <a:prstGeom prst="rect">
            <a:avLst/>
          </a:prstGeom>
          <a:noFill/>
        </p:spPr>
        <p:txBody>
          <a:bodyPr wrap="square" rtlCol="0">
            <a:spAutoFit/>
          </a:bodyPr>
          <a:lstStyle/>
          <a:p>
            <a:r>
              <a:rPr lang="ja-JP" altLang="en-US" sz="1200" dirty="0">
                <a:solidFill>
                  <a:srgbClr val="00B050"/>
                </a:solidFill>
                <a:latin typeface="UD デジタル 教科書体 NP-B" panose="02020700000000000000" pitchFamily="18" charset="-128"/>
                <a:ea typeface="UD デジタル 教科書体 NP-B" panose="02020700000000000000" pitchFamily="18" charset="-128"/>
              </a:rPr>
              <a:t>身体</a:t>
            </a:r>
            <a:r>
              <a:rPr lang="ja-JP" altLang="en-US" sz="1200" dirty="0" smtClean="0">
                <a:solidFill>
                  <a:srgbClr val="00B050"/>
                </a:solidFill>
                <a:latin typeface="UD デジタル 教科書体 NP-B" panose="02020700000000000000" pitchFamily="18" charset="-128"/>
                <a:ea typeface="UD デジタル 教科書体 NP-B" panose="02020700000000000000" pitchFamily="18" charset="-128"/>
              </a:rPr>
              <a:t>に負担の</a:t>
            </a:r>
            <a:endParaRPr lang="en-US" altLang="ja-JP" sz="1200" dirty="0" smtClean="0">
              <a:solidFill>
                <a:srgbClr val="00B050"/>
              </a:solidFill>
              <a:latin typeface="UD デジタル 教科書体 NP-B" panose="02020700000000000000" pitchFamily="18" charset="-128"/>
              <a:ea typeface="UD デジタル 教科書体 NP-B" panose="02020700000000000000" pitchFamily="18" charset="-128"/>
            </a:endParaRPr>
          </a:p>
          <a:p>
            <a:r>
              <a:rPr lang="ja-JP" altLang="en-US" sz="1200" dirty="0" smtClean="0">
                <a:solidFill>
                  <a:srgbClr val="00B050"/>
                </a:solidFill>
                <a:latin typeface="UD デジタル 教科書体 NP-B" panose="02020700000000000000" pitchFamily="18" charset="-128"/>
                <a:ea typeface="UD デジタル 教科書体 NP-B" panose="02020700000000000000" pitchFamily="18" charset="-128"/>
              </a:rPr>
              <a:t>かからない姿勢を覚えさせる。</a:t>
            </a:r>
            <a:endParaRPr lang="en-US" altLang="ja-JP" sz="1200" dirty="0" smtClean="0">
              <a:solidFill>
                <a:srgbClr val="00B050"/>
              </a:solidFill>
              <a:latin typeface="UD デジタル 教科書体 NP-B" panose="02020700000000000000" pitchFamily="18" charset="-128"/>
              <a:ea typeface="UD デジタル 教科書体 NP-B" panose="02020700000000000000" pitchFamily="18" charset="-128"/>
            </a:endParaRPr>
          </a:p>
        </p:txBody>
      </p:sp>
      <p:sp>
        <p:nvSpPr>
          <p:cNvPr id="25" name="テキスト ボックス 24"/>
          <p:cNvSpPr txBox="1"/>
          <p:nvPr/>
        </p:nvSpPr>
        <p:spPr>
          <a:xfrm>
            <a:off x="727507" y="1643708"/>
            <a:ext cx="1358345" cy="646331"/>
          </a:xfrm>
          <a:prstGeom prst="rect">
            <a:avLst/>
          </a:prstGeom>
          <a:noFill/>
        </p:spPr>
        <p:txBody>
          <a:bodyPr wrap="square" rtlCol="0">
            <a:spAutoFit/>
          </a:bodyPr>
          <a:lstStyle/>
          <a:p>
            <a:r>
              <a:rPr lang="ja-JP" altLang="en-US" sz="1200" dirty="0" smtClean="0">
                <a:solidFill>
                  <a:srgbClr val="00B0F0"/>
                </a:solidFill>
                <a:latin typeface="UD デジタル 教科書体 NP-B" panose="02020700000000000000" pitchFamily="18" charset="-128"/>
                <a:ea typeface="UD デジタル 教科書体 NP-B" panose="02020700000000000000" pitchFamily="18" charset="-128"/>
              </a:rPr>
              <a:t>身体に起きている症状の改善を解決する。</a:t>
            </a:r>
            <a:endParaRPr lang="en-US" altLang="ja-JP" sz="1200" dirty="0" smtClean="0">
              <a:solidFill>
                <a:srgbClr val="00B0F0"/>
              </a:solidFill>
              <a:latin typeface="UD デジタル 教科書体 NP-B" panose="02020700000000000000" pitchFamily="18" charset="-128"/>
              <a:ea typeface="UD デジタル 教科書体 NP-B" panose="02020700000000000000" pitchFamily="18" charset="-128"/>
            </a:endParaRPr>
          </a:p>
        </p:txBody>
      </p:sp>
      <p:sp>
        <p:nvSpPr>
          <p:cNvPr id="26" name="テキスト ボックス 25"/>
          <p:cNvSpPr txBox="1"/>
          <p:nvPr/>
        </p:nvSpPr>
        <p:spPr>
          <a:xfrm>
            <a:off x="4912171" y="3115026"/>
            <a:ext cx="1358345" cy="646331"/>
          </a:xfrm>
          <a:prstGeom prst="rect">
            <a:avLst/>
          </a:prstGeom>
          <a:noFill/>
        </p:spPr>
        <p:txBody>
          <a:bodyPr wrap="square" rtlCol="0">
            <a:spAutoFit/>
          </a:bodyPr>
          <a:lstStyle/>
          <a:p>
            <a:r>
              <a:rPr lang="ja-JP" altLang="en-US" sz="1200" dirty="0" smtClean="0">
                <a:solidFill>
                  <a:srgbClr val="FFC000"/>
                </a:solidFill>
                <a:latin typeface="UD デジタル 教科書体 NP-B" panose="02020700000000000000" pitchFamily="18" charset="-128"/>
                <a:ea typeface="UD デジタル 教科書体 NP-B" panose="02020700000000000000" pitchFamily="18" charset="-128"/>
              </a:rPr>
              <a:t>正しい姿勢を維持するため</a:t>
            </a:r>
            <a:endParaRPr lang="en-US" altLang="ja-JP" sz="1200" dirty="0" smtClean="0">
              <a:solidFill>
                <a:srgbClr val="FFC000"/>
              </a:solidFill>
              <a:latin typeface="UD デジタル 教科書体 NP-B" panose="02020700000000000000" pitchFamily="18" charset="-128"/>
              <a:ea typeface="UD デジタル 教科書体 NP-B" panose="02020700000000000000" pitchFamily="18" charset="-128"/>
            </a:endParaRPr>
          </a:p>
          <a:p>
            <a:r>
              <a:rPr lang="ja-JP" altLang="en-US" sz="1200" dirty="0" smtClean="0">
                <a:solidFill>
                  <a:srgbClr val="FFC000"/>
                </a:solidFill>
                <a:latin typeface="UD デジタル 教科書体 NP-B" panose="02020700000000000000" pitchFamily="18" charset="-128"/>
                <a:ea typeface="UD デジタル 教科書体 NP-B" panose="02020700000000000000" pitchFamily="18" charset="-128"/>
              </a:rPr>
              <a:t>筋肉をつける。</a:t>
            </a:r>
            <a:endParaRPr lang="en-US" altLang="ja-JP" sz="1200" dirty="0" smtClean="0">
              <a:solidFill>
                <a:srgbClr val="FFC000"/>
              </a:solidFill>
              <a:latin typeface="UD デジタル 教科書体 NP-B" panose="02020700000000000000" pitchFamily="18" charset="-128"/>
              <a:ea typeface="UD デジタル 教科書体 NP-B" panose="02020700000000000000" pitchFamily="18" charset="-128"/>
            </a:endParaRPr>
          </a:p>
        </p:txBody>
      </p:sp>
      <p:sp>
        <p:nvSpPr>
          <p:cNvPr id="27" name="テキスト ボックス 26"/>
          <p:cNvSpPr txBox="1"/>
          <p:nvPr/>
        </p:nvSpPr>
        <p:spPr>
          <a:xfrm>
            <a:off x="7058147" y="4135800"/>
            <a:ext cx="1402285" cy="2031325"/>
          </a:xfrm>
          <a:prstGeom prst="rect">
            <a:avLst/>
          </a:prstGeom>
          <a:noFill/>
        </p:spPr>
        <p:txBody>
          <a:bodyPr wrap="square" rtlCol="0">
            <a:spAutoFit/>
          </a:bodyPr>
          <a:lstStyle/>
          <a:p>
            <a:r>
              <a:rPr lang="ja-JP" altLang="en-US" sz="1200" dirty="0">
                <a:latin typeface="UD デジタル 教科書体 NP-B" panose="02020700000000000000" pitchFamily="18" charset="-128"/>
                <a:ea typeface="UD デジタル 教科書体 NP-B" panose="02020700000000000000" pitchFamily="18" charset="-128"/>
              </a:rPr>
              <a:t>３つ</a:t>
            </a:r>
            <a:r>
              <a:rPr lang="ja-JP" altLang="en-US" sz="1200" dirty="0" smtClean="0">
                <a:latin typeface="UD デジタル 教科書体 NP-B" panose="02020700000000000000" pitchFamily="18" charset="-128"/>
                <a:ea typeface="UD デジタル 教科書体 NP-B" panose="02020700000000000000" pitchFamily="18" charset="-128"/>
              </a:rPr>
              <a:t>の過程を経て治療が終了いたします。</a:t>
            </a:r>
            <a:endParaRPr lang="en-US" altLang="ja-JP" sz="1200" dirty="0" smtClean="0">
              <a:latin typeface="UD デジタル 教科書体 NP-B" panose="02020700000000000000" pitchFamily="18" charset="-128"/>
              <a:ea typeface="UD デジタル 教科書体 NP-B" panose="02020700000000000000" pitchFamily="18" charset="-128"/>
            </a:endParaRPr>
          </a:p>
          <a:p>
            <a:endParaRPr lang="en-US" altLang="ja-JP" sz="1200" dirty="0" smtClean="0">
              <a:latin typeface="UD デジタル 教科書体 NP-B" panose="02020700000000000000" pitchFamily="18" charset="-128"/>
              <a:ea typeface="UD デジタル 教科書体 NP-B" panose="02020700000000000000" pitchFamily="18" charset="-128"/>
            </a:endParaRPr>
          </a:p>
          <a:p>
            <a:pPr>
              <a:lnSpc>
                <a:spcPct val="150000"/>
              </a:lnSpc>
            </a:pPr>
            <a:r>
              <a:rPr lang="ja-JP" altLang="en-US" sz="1200" dirty="0" smtClean="0">
                <a:solidFill>
                  <a:srgbClr val="FF0000"/>
                </a:solidFill>
                <a:latin typeface="UD デジタル 教科書体 NP-B" panose="02020700000000000000" pitchFamily="18" charset="-128"/>
                <a:ea typeface="UD デジタル 教科書体 NP-B" panose="02020700000000000000" pitchFamily="18" charset="-128"/>
              </a:rPr>
              <a:t>再発防止</a:t>
            </a:r>
            <a:endParaRPr lang="en-US" altLang="ja-JP" sz="1200" dirty="0" smtClean="0">
              <a:solidFill>
                <a:srgbClr val="FF0000"/>
              </a:solidFill>
              <a:latin typeface="UD デジタル 教科書体 NP-B" panose="02020700000000000000" pitchFamily="18" charset="-128"/>
              <a:ea typeface="UD デジタル 教科書体 NP-B" panose="02020700000000000000" pitchFamily="18" charset="-128"/>
            </a:endParaRPr>
          </a:p>
          <a:p>
            <a:r>
              <a:rPr lang="ja-JP" altLang="en-US" sz="1200" dirty="0" smtClean="0">
                <a:latin typeface="UD デジタル 教科書体 NP-B" panose="02020700000000000000" pitchFamily="18" charset="-128"/>
                <a:ea typeface="UD デジタル 教科書体 NP-B" panose="02020700000000000000" pitchFamily="18" charset="-128"/>
              </a:rPr>
              <a:t>→１ヶ月に１回の</a:t>
            </a:r>
            <a:endParaRPr lang="en-US" altLang="ja-JP" sz="1200" dirty="0" smtClean="0">
              <a:latin typeface="UD デジタル 教科書体 NP-B" panose="02020700000000000000" pitchFamily="18" charset="-128"/>
              <a:ea typeface="UD デジタル 教科書体 NP-B" panose="02020700000000000000" pitchFamily="18" charset="-128"/>
            </a:endParaRPr>
          </a:p>
          <a:p>
            <a:r>
              <a:rPr lang="ja-JP" altLang="en-US" sz="1200" dirty="0" smtClean="0">
                <a:latin typeface="UD デジタル 教科書体 NP-B" panose="02020700000000000000" pitchFamily="18" charset="-128"/>
                <a:ea typeface="UD デジタル 教科書体 NP-B" panose="02020700000000000000" pitchFamily="18" charset="-128"/>
              </a:rPr>
              <a:t>　来院が目安</a:t>
            </a:r>
            <a:endParaRPr lang="en-US" altLang="ja-JP" sz="1200" dirty="0" smtClean="0">
              <a:latin typeface="UD デジタル 教科書体 NP-B" panose="02020700000000000000" pitchFamily="18" charset="-128"/>
              <a:ea typeface="UD デジタル 教科書体 NP-B" panose="02020700000000000000" pitchFamily="18" charset="-128"/>
            </a:endParaRPr>
          </a:p>
          <a:p>
            <a:r>
              <a:rPr lang="en-US" altLang="ja-JP" sz="900" dirty="0" smtClean="0">
                <a:latin typeface="UD デジタル 教科書体 NP-B" panose="02020700000000000000" pitchFamily="18" charset="-128"/>
                <a:ea typeface="UD デジタル 教科書体 NP-B" panose="02020700000000000000" pitchFamily="18" charset="-128"/>
              </a:rPr>
              <a:t>※</a:t>
            </a:r>
            <a:r>
              <a:rPr lang="ja-JP" altLang="en-US" sz="900" dirty="0">
                <a:latin typeface="UD デジタル 教科書体 NP-B" panose="02020700000000000000" pitchFamily="18" charset="-128"/>
                <a:ea typeface="UD デジタル 教科書体 NP-B" panose="02020700000000000000" pitchFamily="18" charset="-128"/>
              </a:rPr>
              <a:t>筋肉が落ちてしまうと再発の可能性がありますので運動は継続してください</a:t>
            </a:r>
            <a:r>
              <a:rPr lang="ja-JP" altLang="en-US" sz="900" dirty="0" smtClean="0">
                <a:latin typeface="UD デジタル 教科書体 NP-B" panose="02020700000000000000" pitchFamily="18" charset="-128"/>
                <a:ea typeface="UD デジタル 教科書体 NP-B" panose="02020700000000000000" pitchFamily="18" charset="-128"/>
              </a:rPr>
              <a:t>。</a:t>
            </a:r>
            <a:endParaRPr lang="en-US" altLang="ja-JP" sz="900" dirty="0">
              <a:latin typeface="UD デジタル 教科書体 NP-B" panose="02020700000000000000" pitchFamily="18" charset="-128"/>
              <a:ea typeface="UD デジタル 教科書体 NP-B" panose="02020700000000000000" pitchFamily="18" charset="-128"/>
            </a:endParaRPr>
          </a:p>
        </p:txBody>
      </p:sp>
      <p:sp>
        <p:nvSpPr>
          <p:cNvPr id="28" name="テキスト ボックス 27"/>
          <p:cNvSpPr txBox="1"/>
          <p:nvPr/>
        </p:nvSpPr>
        <p:spPr>
          <a:xfrm>
            <a:off x="727506" y="4055614"/>
            <a:ext cx="1358345" cy="369332"/>
          </a:xfrm>
          <a:prstGeom prst="rect">
            <a:avLst/>
          </a:prstGeom>
          <a:noFill/>
        </p:spPr>
        <p:txBody>
          <a:bodyPr wrap="square" rtlCol="0">
            <a:spAutoFit/>
          </a:bodyPr>
          <a:lstStyle/>
          <a:p>
            <a:pPr algn="ctr"/>
            <a:r>
              <a:rPr lang="en-US" altLang="ja-JP" b="1" dirty="0" smtClean="0">
                <a:solidFill>
                  <a:srgbClr val="00B0F0"/>
                </a:solidFill>
                <a:latin typeface="UD デジタル 教科書体 NP-B" panose="02020700000000000000" pitchFamily="18" charset="-128"/>
                <a:ea typeface="UD デジタル 教科書体 NP-B" panose="02020700000000000000" pitchFamily="18" charset="-128"/>
              </a:rPr>
              <a:t>1</a:t>
            </a:r>
            <a:r>
              <a:rPr lang="ja-JP" altLang="en-US" b="1" dirty="0" smtClean="0">
                <a:solidFill>
                  <a:srgbClr val="00B0F0"/>
                </a:solidFill>
                <a:latin typeface="UD デジタル 教科書体 NP-B" panose="02020700000000000000" pitchFamily="18" charset="-128"/>
                <a:ea typeface="UD デジタル 教科書体 NP-B" panose="02020700000000000000" pitchFamily="18" charset="-128"/>
              </a:rPr>
              <a:t>ヶ月</a:t>
            </a:r>
            <a:endParaRPr lang="en-US" altLang="ja-JP" b="1" dirty="0" smtClean="0">
              <a:solidFill>
                <a:srgbClr val="00B0F0"/>
              </a:solidFill>
              <a:latin typeface="UD デジタル 教科書体 NP-B" panose="02020700000000000000" pitchFamily="18" charset="-128"/>
              <a:ea typeface="UD デジタル 教科書体 NP-B" panose="02020700000000000000" pitchFamily="18" charset="-128"/>
            </a:endParaRPr>
          </a:p>
        </p:txBody>
      </p:sp>
      <p:sp>
        <p:nvSpPr>
          <p:cNvPr id="29" name="テキスト ボックス 28"/>
          <p:cNvSpPr txBox="1"/>
          <p:nvPr/>
        </p:nvSpPr>
        <p:spPr>
          <a:xfrm>
            <a:off x="2809676" y="4806447"/>
            <a:ext cx="1358345" cy="369332"/>
          </a:xfrm>
          <a:prstGeom prst="rect">
            <a:avLst/>
          </a:prstGeom>
          <a:noFill/>
        </p:spPr>
        <p:txBody>
          <a:bodyPr wrap="square" rtlCol="0">
            <a:spAutoFit/>
          </a:bodyPr>
          <a:lstStyle/>
          <a:p>
            <a:pPr algn="ctr"/>
            <a:r>
              <a:rPr lang="ja-JP" altLang="en-US" b="1" dirty="0" smtClean="0">
                <a:solidFill>
                  <a:srgbClr val="00B050"/>
                </a:solidFill>
                <a:latin typeface="UD デジタル 教科書体 NP-B" panose="02020700000000000000" pitchFamily="18" charset="-128"/>
                <a:ea typeface="UD デジタル 教科書体 NP-B" panose="02020700000000000000" pitchFamily="18" charset="-128"/>
              </a:rPr>
              <a:t>２ヶ月</a:t>
            </a:r>
            <a:endParaRPr lang="en-US" altLang="ja-JP" b="1" dirty="0" smtClean="0">
              <a:solidFill>
                <a:srgbClr val="00B050"/>
              </a:solidFill>
              <a:latin typeface="UD デジタル 教科書体 NP-B" panose="02020700000000000000" pitchFamily="18" charset="-128"/>
              <a:ea typeface="UD デジタル 教科書体 NP-B" panose="02020700000000000000" pitchFamily="18" charset="-128"/>
            </a:endParaRPr>
          </a:p>
        </p:txBody>
      </p:sp>
      <p:sp>
        <p:nvSpPr>
          <p:cNvPr id="30" name="テキスト ボックス 29"/>
          <p:cNvSpPr txBox="1"/>
          <p:nvPr/>
        </p:nvSpPr>
        <p:spPr>
          <a:xfrm>
            <a:off x="4912171" y="5501179"/>
            <a:ext cx="1358345" cy="369332"/>
          </a:xfrm>
          <a:prstGeom prst="rect">
            <a:avLst/>
          </a:prstGeom>
          <a:noFill/>
        </p:spPr>
        <p:txBody>
          <a:bodyPr wrap="square" rtlCol="0">
            <a:spAutoFit/>
          </a:bodyPr>
          <a:lstStyle/>
          <a:p>
            <a:pPr algn="ctr"/>
            <a:r>
              <a:rPr lang="en-US" altLang="ja-JP" b="1" dirty="0">
                <a:solidFill>
                  <a:srgbClr val="FFC000"/>
                </a:solidFill>
                <a:latin typeface="UD デジタル 教科書体 NP-B" panose="02020700000000000000" pitchFamily="18" charset="-128"/>
                <a:ea typeface="UD デジタル 教科書体 NP-B" panose="02020700000000000000" pitchFamily="18" charset="-128"/>
              </a:rPr>
              <a:t>3</a:t>
            </a:r>
            <a:r>
              <a:rPr lang="ja-JP" altLang="en-US" b="1" dirty="0" smtClean="0">
                <a:solidFill>
                  <a:srgbClr val="FFC000"/>
                </a:solidFill>
                <a:latin typeface="UD デジタル 教科書体 NP-B" panose="02020700000000000000" pitchFamily="18" charset="-128"/>
                <a:ea typeface="UD デジタル 教科書体 NP-B" panose="02020700000000000000" pitchFamily="18" charset="-128"/>
              </a:rPr>
              <a:t>ヶ月</a:t>
            </a:r>
            <a:endParaRPr lang="en-US" altLang="ja-JP" b="1" dirty="0" smtClean="0">
              <a:solidFill>
                <a:srgbClr val="FFC000"/>
              </a:solidFill>
              <a:latin typeface="UD デジタル 教科書体 NP-B" panose="02020700000000000000" pitchFamily="18" charset="-128"/>
              <a:ea typeface="UD デジタル 教科書体 NP-B" panose="02020700000000000000" pitchFamily="18" charset="-128"/>
            </a:endParaRPr>
          </a:p>
        </p:txBody>
      </p:sp>
      <p:pic>
        <p:nvPicPr>
          <p:cNvPr id="1026" name="Picture 2" descr="針治療のシルエット | 無料のAi・PNG白黒シルエットイラスト"/>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8000" r="92333">
                        <a14:foregroundMark x1="27667" y1="45667" x2="27667" y2="45667"/>
                        <a14:foregroundMark x1="69000" y1="49667" x2="69000" y2="49667"/>
                        <a14:foregroundMark x1="52667" y1="57000" x2="52667" y2="57000"/>
                        <a14:foregroundMark x1="76000" y1="69667" x2="76000" y2="69667"/>
                        <a14:foregroundMark x1="26333" y1="65667" x2="26333" y2="65667"/>
                        <a14:foregroundMark x1="34000" y1="30000" x2="34000" y2="30000"/>
                        <a14:foregroundMark x1="41667" y1="24000" x2="41667" y2="24000"/>
                        <a14:foregroundMark x1="49000" y1="22000" x2="49000" y2="22000"/>
                        <a14:foregroundMark x1="58333" y1="22000" x2="58333" y2="22000"/>
                        <a14:foregroundMark x1="65000" y1="31000" x2="65000" y2="31000"/>
                      </a14:backgroundRemoval>
                    </a14:imgEffect>
                  </a14:imgLayer>
                </a14:imgProps>
              </a:ext>
              <a:ext uri="{28A0092B-C50C-407E-A947-70E740481C1C}">
                <a14:useLocalDpi xmlns:a14="http://schemas.microsoft.com/office/drawing/2010/main" val="0"/>
              </a:ext>
            </a:extLst>
          </a:blip>
          <a:srcRect/>
          <a:stretch>
            <a:fillRect/>
          </a:stretch>
        </p:blipFill>
        <p:spPr bwMode="auto">
          <a:xfrm>
            <a:off x="539552" y="2888477"/>
            <a:ext cx="1044579" cy="104457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あんまマッサージ指圧師｜整骨院｜カイロプラクター｜カイロプラクティック - ビジネス｜クリップアート｜フリー素材"/>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259632" y="2360528"/>
            <a:ext cx="924456" cy="92445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パーソナルトレーニング｜シルエット イラストの無料ダウンロードサイト「シルエットAC」"/>
          <p:cNvPicPr>
            <a:picLocks noChangeAspect="1" noChangeArrowheads="1"/>
          </p:cNvPicPr>
          <p:nvPr/>
        </p:nvPicPr>
        <p:blipFill>
          <a:blip r:embed="rId5" cstate="print">
            <a:extLst>
              <a:ext uri="{BEBA8EAE-BF5A-486C-A8C5-ECC9F3942E4B}">
                <a14:imgProps xmlns:a14="http://schemas.microsoft.com/office/drawing/2010/main">
                  <a14:imgLayer r:embed="rId6">
                    <a14:imgEffect>
                      <a14:backgroundRemoval t="5125" b="90000" l="10000" r="93375">
                        <a14:foregroundMark x1="39500" y1="21250" x2="39500" y2="21250"/>
                        <a14:foregroundMark x1="78000" y1="36250" x2="78000" y2="36250"/>
                      </a14:backgroundRemoval>
                    </a14:imgEffect>
                  </a14:imgLayer>
                </a14:imgProps>
              </a:ext>
              <a:ext uri="{28A0092B-C50C-407E-A947-70E740481C1C}">
                <a14:useLocalDpi xmlns:a14="http://schemas.microsoft.com/office/drawing/2010/main" val="0"/>
              </a:ext>
            </a:extLst>
          </a:blip>
          <a:srcRect/>
          <a:stretch>
            <a:fillRect/>
          </a:stretch>
        </p:blipFill>
        <p:spPr bwMode="auto">
          <a:xfrm>
            <a:off x="4716016" y="3982227"/>
            <a:ext cx="1030949" cy="1030949"/>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Football player stretching with flexed leg to chest ⋆ Free Vectors ..."/>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330668" y="4424946"/>
            <a:ext cx="939848" cy="93984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マッサージ・治療のシルエット02 | 無料のAi・PNG白黒シルエットイラスト"/>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99792" y="2924944"/>
            <a:ext cx="1008112" cy="100811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整体｜接骨｜腰｜体調改善 - ピクトグラム｜フリーイラスト素材"/>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237078" y="3421050"/>
            <a:ext cx="944054" cy="944054"/>
          </a:xfrm>
          <a:prstGeom prst="rect">
            <a:avLst/>
          </a:prstGeom>
          <a:noFill/>
          <a:extLst>
            <a:ext uri="{909E8E84-426E-40DD-AFC4-6F175D3DCCD1}">
              <a14:hiddenFill xmlns:a14="http://schemas.microsoft.com/office/drawing/2010/main">
                <a:solidFill>
                  <a:srgbClr val="FFFFFF"/>
                </a:solidFill>
              </a14:hiddenFill>
            </a:ext>
          </a:extLst>
        </p:spPr>
      </p:pic>
      <p:sp>
        <p:nvSpPr>
          <p:cNvPr id="41" name="テキスト ボックス 40"/>
          <p:cNvSpPr txBox="1"/>
          <p:nvPr/>
        </p:nvSpPr>
        <p:spPr>
          <a:xfrm>
            <a:off x="764065" y="2749977"/>
            <a:ext cx="595552" cy="276999"/>
          </a:xfrm>
          <a:prstGeom prst="rect">
            <a:avLst/>
          </a:prstGeom>
          <a:noFill/>
        </p:spPr>
        <p:txBody>
          <a:bodyPr wrap="square" rtlCol="0">
            <a:spAutoFit/>
          </a:bodyPr>
          <a:lstStyle/>
          <a:p>
            <a:pPr algn="ctr"/>
            <a:r>
              <a:rPr lang="ja-JP" altLang="en-US" sz="1200" dirty="0" smtClean="0">
                <a:latin typeface="UD デジタル 教科書体 NP-B" panose="02020700000000000000" pitchFamily="18" charset="-128"/>
                <a:ea typeface="UD デジタル 教科書体 NP-B" panose="02020700000000000000" pitchFamily="18" charset="-128"/>
              </a:rPr>
              <a:t>は </a:t>
            </a:r>
            <a:r>
              <a:rPr lang="ja-JP" altLang="en-US" sz="1200" dirty="0" err="1" smtClean="0">
                <a:latin typeface="UD デジタル 教科書体 NP-B" panose="02020700000000000000" pitchFamily="18" charset="-128"/>
                <a:ea typeface="UD デジタル 教科書体 NP-B" panose="02020700000000000000" pitchFamily="18" charset="-128"/>
              </a:rPr>
              <a:t>り</a:t>
            </a:r>
            <a:endParaRPr lang="en-US" altLang="ja-JP" sz="1200" dirty="0" smtClean="0">
              <a:latin typeface="UD デジタル 教科書体 NP-B" panose="02020700000000000000" pitchFamily="18" charset="-128"/>
              <a:ea typeface="UD デジタル 教科書体 NP-B" panose="02020700000000000000" pitchFamily="18" charset="-128"/>
            </a:endParaRPr>
          </a:p>
        </p:txBody>
      </p:sp>
      <p:sp>
        <p:nvSpPr>
          <p:cNvPr id="42" name="テキスト ボックス 41"/>
          <p:cNvSpPr txBox="1"/>
          <p:nvPr/>
        </p:nvSpPr>
        <p:spPr>
          <a:xfrm>
            <a:off x="1424084" y="3196033"/>
            <a:ext cx="595552" cy="276999"/>
          </a:xfrm>
          <a:prstGeom prst="rect">
            <a:avLst/>
          </a:prstGeom>
          <a:noFill/>
        </p:spPr>
        <p:txBody>
          <a:bodyPr wrap="square" rtlCol="0">
            <a:spAutoFit/>
          </a:bodyPr>
          <a:lstStyle/>
          <a:p>
            <a:pPr algn="ctr"/>
            <a:r>
              <a:rPr lang="ja-JP" altLang="en-US" sz="1200" dirty="0" smtClean="0">
                <a:latin typeface="UD デジタル 教科書体 NP-B" panose="02020700000000000000" pitchFamily="18" charset="-128"/>
                <a:ea typeface="UD デジタル 教科書体 NP-B" panose="02020700000000000000" pitchFamily="18" charset="-128"/>
              </a:rPr>
              <a:t>整 体</a:t>
            </a:r>
            <a:endParaRPr lang="en-US" altLang="ja-JP" sz="1200" dirty="0" smtClean="0">
              <a:latin typeface="UD デジタル 教科書体 NP-B" panose="02020700000000000000" pitchFamily="18" charset="-128"/>
              <a:ea typeface="UD デジタル 教科書体 NP-B" panose="02020700000000000000" pitchFamily="18" charset="-128"/>
            </a:endParaRPr>
          </a:p>
        </p:txBody>
      </p:sp>
      <p:sp>
        <p:nvSpPr>
          <p:cNvPr id="43" name="テキスト ボックス 42"/>
          <p:cNvSpPr txBox="1"/>
          <p:nvPr/>
        </p:nvSpPr>
        <p:spPr>
          <a:xfrm>
            <a:off x="3488849" y="3115026"/>
            <a:ext cx="595552" cy="276999"/>
          </a:xfrm>
          <a:prstGeom prst="rect">
            <a:avLst/>
          </a:prstGeom>
          <a:noFill/>
        </p:spPr>
        <p:txBody>
          <a:bodyPr wrap="square" rtlCol="0">
            <a:spAutoFit/>
          </a:bodyPr>
          <a:lstStyle/>
          <a:p>
            <a:pPr algn="ctr"/>
            <a:r>
              <a:rPr lang="ja-JP" altLang="en-US" sz="1200" dirty="0" smtClean="0">
                <a:latin typeface="UD デジタル 教科書体 NP-B" panose="02020700000000000000" pitchFamily="18" charset="-128"/>
                <a:ea typeface="UD デジタル 教科書体 NP-B" panose="02020700000000000000" pitchFamily="18" charset="-128"/>
              </a:rPr>
              <a:t>整 体</a:t>
            </a:r>
            <a:endParaRPr lang="en-US" altLang="ja-JP" sz="1200" dirty="0" smtClean="0">
              <a:latin typeface="UD デジタル 教科書体 NP-B" panose="02020700000000000000" pitchFamily="18" charset="-128"/>
              <a:ea typeface="UD デジタル 教科書体 NP-B" panose="02020700000000000000" pitchFamily="18" charset="-128"/>
            </a:endParaRPr>
          </a:p>
        </p:txBody>
      </p:sp>
      <p:sp>
        <p:nvSpPr>
          <p:cNvPr id="44" name="テキスト ボックス 43"/>
          <p:cNvSpPr txBox="1"/>
          <p:nvPr/>
        </p:nvSpPr>
        <p:spPr>
          <a:xfrm>
            <a:off x="2720280" y="4149080"/>
            <a:ext cx="1491680" cy="276999"/>
          </a:xfrm>
          <a:prstGeom prst="rect">
            <a:avLst/>
          </a:prstGeom>
          <a:solidFill>
            <a:schemeClr val="bg1"/>
          </a:solidFill>
        </p:spPr>
        <p:txBody>
          <a:bodyPr wrap="square" rtlCol="0">
            <a:spAutoFit/>
          </a:bodyPr>
          <a:lstStyle/>
          <a:p>
            <a:pPr algn="ctr"/>
            <a:r>
              <a:rPr lang="ja-JP" altLang="en-US" sz="1200" dirty="0" smtClean="0">
                <a:latin typeface="UD デジタル 教科書体 NP-B" panose="02020700000000000000" pitchFamily="18" charset="-128"/>
                <a:ea typeface="UD デジタル 教科書体 NP-B" panose="02020700000000000000" pitchFamily="18" charset="-128"/>
              </a:rPr>
              <a:t>トレーニング指導</a:t>
            </a:r>
            <a:endParaRPr lang="en-US" altLang="ja-JP" sz="1200" dirty="0" smtClean="0">
              <a:latin typeface="UD デジタル 教科書体 NP-B" panose="02020700000000000000" pitchFamily="18" charset="-128"/>
              <a:ea typeface="UD デジタル 教科書体 NP-B" panose="02020700000000000000" pitchFamily="18" charset="-128"/>
            </a:endParaRPr>
          </a:p>
        </p:txBody>
      </p:sp>
      <p:sp>
        <p:nvSpPr>
          <p:cNvPr id="16" name="角丸四角形 15"/>
          <p:cNvSpPr/>
          <p:nvPr/>
        </p:nvSpPr>
        <p:spPr>
          <a:xfrm>
            <a:off x="2630816" y="2132856"/>
            <a:ext cx="1686125" cy="2403354"/>
          </a:xfrm>
          <a:prstGeom prst="round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Ｖ</a:t>
            </a:r>
            <a:endParaRPr kumimoji="1" lang="ja-JP" altLang="en-US" dirty="0"/>
          </a:p>
        </p:txBody>
      </p:sp>
      <p:sp>
        <p:nvSpPr>
          <p:cNvPr id="45" name="テキスト ボックス 44"/>
          <p:cNvSpPr txBox="1"/>
          <p:nvPr/>
        </p:nvSpPr>
        <p:spPr>
          <a:xfrm>
            <a:off x="4845503" y="3812560"/>
            <a:ext cx="1491680" cy="276999"/>
          </a:xfrm>
          <a:prstGeom prst="rect">
            <a:avLst/>
          </a:prstGeom>
          <a:noFill/>
        </p:spPr>
        <p:txBody>
          <a:bodyPr wrap="square" rtlCol="0">
            <a:spAutoFit/>
          </a:bodyPr>
          <a:lstStyle/>
          <a:p>
            <a:pPr algn="ctr"/>
            <a:r>
              <a:rPr lang="ja-JP" altLang="en-US" sz="1200" dirty="0" smtClean="0">
                <a:latin typeface="UD デジタル 教科書体 NP-B" panose="02020700000000000000" pitchFamily="18" charset="-128"/>
                <a:ea typeface="UD デジタル 教科書体 NP-B" panose="02020700000000000000" pitchFamily="18" charset="-128"/>
              </a:rPr>
              <a:t>トレーニング指導</a:t>
            </a:r>
            <a:endParaRPr lang="en-US" altLang="ja-JP" sz="1200" dirty="0" smtClean="0">
              <a:latin typeface="UD デジタル 教科書体 NP-B" panose="02020700000000000000" pitchFamily="18" charset="-128"/>
              <a:ea typeface="UD デジタル 教科書体 NP-B" panose="02020700000000000000" pitchFamily="18" charset="-128"/>
            </a:endParaRPr>
          </a:p>
        </p:txBody>
      </p:sp>
      <p:sp>
        <p:nvSpPr>
          <p:cNvPr id="48" name="テキスト ボックス 47"/>
          <p:cNvSpPr txBox="1"/>
          <p:nvPr/>
        </p:nvSpPr>
        <p:spPr>
          <a:xfrm>
            <a:off x="4347939" y="1459042"/>
            <a:ext cx="4392488" cy="830997"/>
          </a:xfrm>
          <a:prstGeom prst="rect">
            <a:avLst/>
          </a:prstGeom>
          <a:noFill/>
        </p:spPr>
        <p:txBody>
          <a:bodyPr wrap="square" rtlCol="0">
            <a:spAutoFit/>
          </a:bodyPr>
          <a:lstStyle/>
          <a:p>
            <a:pPr algn="ctr"/>
            <a:r>
              <a:rPr lang="ja-JP" altLang="en-US" sz="2400" dirty="0" smtClean="0">
                <a:solidFill>
                  <a:schemeClr val="accent3"/>
                </a:solidFill>
                <a:latin typeface="UD デジタル 教科書体 NP-B" panose="02020700000000000000" pitchFamily="18" charset="-128"/>
                <a:ea typeface="UD デジタル 教科書体 NP-B" panose="02020700000000000000" pitchFamily="18" charset="-128"/>
              </a:rPr>
              <a:t>～ 慢性痛の改善</a:t>
            </a:r>
            <a:endParaRPr lang="en-US" altLang="ja-JP" sz="2400" dirty="0" smtClean="0">
              <a:solidFill>
                <a:schemeClr val="accent3"/>
              </a:solidFill>
              <a:latin typeface="UD デジタル 教科書体 NP-B" panose="02020700000000000000" pitchFamily="18" charset="-128"/>
              <a:ea typeface="UD デジタル 教科書体 NP-B" panose="02020700000000000000" pitchFamily="18" charset="-128"/>
            </a:endParaRPr>
          </a:p>
          <a:p>
            <a:pPr algn="ctr"/>
            <a:r>
              <a:rPr lang="ja-JP" altLang="en-US" sz="2400" dirty="0">
                <a:solidFill>
                  <a:schemeClr val="accent3"/>
                </a:solidFill>
                <a:latin typeface="UD デジタル 教科書体 NP-B" panose="02020700000000000000" pitchFamily="18" charset="-128"/>
                <a:ea typeface="UD デジタル 教科書体 NP-B" panose="02020700000000000000" pitchFamily="18" charset="-128"/>
              </a:rPr>
              <a:t>　</a:t>
            </a:r>
            <a:r>
              <a:rPr lang="ja-JP" altLang="en-US" sz="2400" dirty="0" smtClean="0">
                <a:solidFill>
                  <a:schemeClr val="accent3"/>
                </a:solidFill>
                <a:latin typeface="UD デジタル 教科書体 NP-B" panose="02020700000000000000" pitchFamily="18" charset="-128"/>
                <a:ea typeface="UD デジタル 教科書体 NP-B" panose="02020700000000000000" pitchFamily="18" charset="-128"/>
              </a:rPr>
              <a:t>　　　　　　までの流れ ～</a:t>
            </a:r>
            <a:endParaRPr lang="en-US" altLang="ja-JP" sz="2400" dirty="0" smtClean="0">
              <a:solidFill>
                <a:schemeClr val="accent3"/>
              </a:solidFill>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1302963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63840" y="188640"/>
            <a:ext cx="3416320" cy="523220"/>
          </a:xfrm>
          <a:prstGeom prst="rect">
            <a:avLst/>
          </a:prstGeom>
          <a:noFill/>
        </p:spPr>
        <p:txBody>
          <a:bodyPr wrap="none" rtlCol="0">
            <a:spAutoFit/>
          </a:bodyPr>
          <a:lstStyle/>
          <a:p>
            <a:pPr algn="ctr"/>
            <a:r>
              <a:rPr kumimoji="1" lang="ja-JP" altLang="en-US" sz="2800" b="1" dirty="0" smtClean="0">
                <a:latin typeface="UD デジタル 教科書体 NP-B" panose="02020700000000000000" pitchFamily="18" charset="-128"/>
                <a:ea typeface="UD デジタル 教科書体 NP-B" panose="02020700000000000000" pitchFamily="18" charset="-128"/>
              </a:rPr>
              <a:t>坐骨神経痛について</a:t>
            </a:r>
            <a:endParaRPr kumimoji="1" lang="ja-JP" altLang="en-US" sz="2800" b="1" dirty="0">
              <a:latin typeface="UD デジタル 教科書体 NP-B" panose="02020700000000000000" pitchFamily="18" charset="-128"/>
              <a:ea typeface="UD デジタル 教科書体 NP-B" panose="02020700000000000000" pitchFamily="18" charset="-128"/>
            </a:endParaRPr>
          </a:p>
        </p:txBody>
      </p:sp>
      <p:sp>
        <p:nvSpPr>
          <p:cNvPr id="4" name="正方形/長方形 3"/>
          <p:cNvSpPr/>
          <p:nvPr/>
        </p:nvSpPr>
        <p:spPr>
          <a:xfrm>
            <a:off x="359532" y="764704"/>
            <a:ext cx="8424936" cy="4571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359532" y="940658"/>
            <a:ext cx="7109639" cy="646331"/>
          </a:xfrm>
          <a:prstGeom prst="rect">
            <a:avLst/>
          </a:prstGeom>
          <a:noFill/>
        </p:spPr>
        <p:txBody>
          <a:bodyPr wrap="none" rtlCol="0">
            <a:spAutoFit/>
          </a:bodyPr>
          <a:lstStyle/>
          <a:p>
            <a:r>
              <a:rPr kumimoji="1" lang="ja-JP" altLang="en-US" b="1" dirty="0" smtClean="0">
                <a:latin typeface="UD デジタル 教科書体 NP-B" panose="02020700000000000000" pitchFamily="18" charset="-128"/>
                <a:ea typeface="UD デジタル 教科書体 NP-B" panose="02020700000000000000" pitchFamily="18" charset="-128"/>
              </a:rPr>
              <a:t>坐骨神経痛とは</a:t>
            </a:r>
            <a:r>
              <a:rPr kumimoji="1" lang="en-US" altLang="ja-JP" b="1" dirty="0" smtClean="0">
                <a:latin typeface="UD デジタル 教科書体 NP-B" panose="02020700000000000000" pitchFamily="18" charset="-128"/>
                <a:ea typeface="UD デジタル 教科書体 NP-B" panose="02020700000000000000" pitchFamily="18" charset="-128"/>
              </a:rPr>
              <a:t>…</a:t>
            </a:r>
          </a:p>
          <a:p>
            <a:r>
              <a:rPr lang="ja-JP" altLang="en-US" b="1" dirty="0">
                <a:latin typeface="UD デジタル 教科書体 NP-B" panose="02020700000000000000" pitchFamily="18" charset="-128"/>
                <a:ea typeface="UD デジタル 教科書体 NP-B" panose="02020700000000000000" pitchFamily="18" charset="-128"/>
              </a:rPr>
              <a:t>坐骨神経</a:t>
            </a:r>
            <a:r>
              <a:rPr lang="ja-JP" altLang="en-US" b="1" dirty="0" smtClean="0">
                <a:latin typeface="UD デジタル 教科書体 NP-B" panose="02020700000000000000" pitchFamily="18" charset="-128"/>
                <a:ea typeface="UD デジタル 教科書体 NP-B" panose="02020700000000000000" pitchFamily="18" charset="-128"/>
              </a:rPr>
              <a:t>が圧迫されて</a:t>
            </a:r>
            <a:r>
              <a:rPr kumimoji="1" lang="ja-JP" altLang="en-US" b="1" dirty="0" smtClean="0">
                <a:solidFill>
                  <a:srgbClr val="FF0000"/>
                </a:solidFill>
                <a:latin typeface="UD デジタル 教科書体 NP-B" panose="02020700000000000000" pitchFamily="18" charset="-128"/>
                <a:ea typeface="UD デジタル 教科書体 NP-B" panose="02020700000000000000" pitchFamily="18" charset="-128"/>
              </a:rPr>
              <a:t>腰</a:t>
            </a:r>
            <a:r>
              <a:rPr kumimoji="1" lang="ja-JP" altLang="en-US" b="1" dirty="0" smtClean="0">
                <a:latin typeface="UD デジタル 教科書体 NP-B" panose="02020700000000000000" pitchFamily="18" charset="-128"/>
                <a:ea typeface="UD デジタル 教科書体 NP-B" panose="02020700000000000000" pitchFamily="18" charset="-128"/>
              </a:rPr>
              <a:t>・</a:t>
            </a:r>
            <a:r>
              <a:rPr kumimoji="1" lang="ja-JP" altLang="en-US" b="1" dirty="0" smtClean="0">
                <a:solidFill>
                  <a:srgbClr val="FF0000"/>
                </a:solidFill>
                <a:latin typeface="UD デジタル 教科書体 NP-B" panose="02020700000000000000" pitchFamily="18" charset="-128"/>
                <a:ea typeface="UD デジタル 教科書体 NP-B" panose="02020700000000000000" pitchFamily="18" charset="-128"/>
              </a:rPr>
              <a:t>お尻</a:t>
            </a:r>
            <a:r>
              <a:rPr kumimoji="1" lang="ja-JP" altLang="en-US" b="1" dirty="0" smtClean="0">
                <a:latin typeface="UD デジタル 教科書体 NP-B" panose="02020700000000000000" pitchFamily="18" charset="-128"/>
                <a:ea typeface="UD デジタル 教科書体 NP-B" panose="02020700000000000000" pitchFamily="18" charset="-128"/>
              </a:rPr>
              <a:t>・</a:t>
            </a:r>
            <a:r>
              <a:rPr kumimoji="1" lang="ja-JP" altLang="en-US" b="1" dirty="0" smtClean="0">
                <a:solidFill>
                  <a:srgbClr val="FF0000"/>
                </a:solidFill>
                <a:latin typeface="UD デジタル 教科書体 NP-B" panose="02020700000000000000" pitchFamily="18" charset="-128"/>
                <a:ea typeface="UD デジタル 教科書体 NP-B" panose="02020700000000000000" pitchFamily="18" charset="-128"/>
              </a:rPr>
              <a:t>足</a:t>
            </a:r>
            <a:r>
              <a:rPr kumimoji="1" lang="ja-JP" altLang="en-US" b="1" dirty="0" smtClean="0">
                <a:latin typeface="UD デジタル 教科書体 NP-B" panose="02020700000000000000" pitchFamily="18" charset="-128"/>
                <a:ea typeface="UD デジタル 教科書体 NP-B" panose="02020700000000000000" pitchFamily="18" charset="-128"/>
              </a:rPr>
              <a:t>に痛みやしびれが起こります。</a:t>
            </a:r>
            <a:endParaRPr kumimoji="1" lang="ja-JP" altLang="en-US" b="1" dirty="0">
              <a:latin typeface="UD デジタル 教科書体 NP-B" panose="02020700000000000000" pitchFamily="18" charset="-128"/>
              <a:ea typeface="UD デジタル 教科書体 NP-B" panose="02020700000000000000" pitchFamily="18" charset="-128"/>
            </a:endParaRPr>
          </a:p>
        </p:txBody>
      </p:sp>
      <p:sp>
        <p:nvSpPr>
          <p:cNvPr id="6" name="円/楕円 5"/>
          <p:cNvSpPr/>
          <p:nvPr/>
        </p:nvSpPr>
        <p:spPr>
          <a:xfrm>
            <a:off x="941373" y="2216039"/>
            <a:ext cx="1620000" cy="1620000"/>
          </a:xfrm>
          <a:prstGeom prst="ellipse">
            <a:avLst/>
          </a:prstGeom>
          <a:noFill/>
          <a:ln w="762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2849585" y="2216094"/>
            <a:ext cx="1620000" cy="1620000"/>
          </a:xfrm>
          <a:prstGeom prst="ellipse">
            <a:avLst/>
          </a:prstGeom>
          <a:noFill/>
          <a:ln w="762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4721793" y="2216039"/>
            <a:ext cx="1620000" cy="1620000"/>
          </a:xfrm>
          <a:prstGeom prst="ellipse">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6582628" y="2216039"/>
            <a:ext cx="1620000" cy="1620000"/>
          </a:xfrm>
          <a:prstGeom prst="ellipse">
            <a:avLst/>
          </a:prstGeom>
          <a:noFill/>
          <a:ln w="762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16179" y="4247377"/>
            <a:ext cx="1470387" cy="45719"/>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6657434" y="4247375"/>
            <a:ext cx="1470387" cy="457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4796598" y="4247377"/>
            <a:ext cx="1470387"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2924391" y="4247376"/>
            <a:ext cx="1470387" cy="45719"/>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1362483" y="2826039"/>
            <a:ext cx="777777" cy="400110"/>
          </a:xfrm>
          <a:prstGeom prst="rect">
            <a:avLst/>
          </a:prstGeom>
          <a:noFill/>
        </p:spPr>
        <p:txBody>
          <a:bodyPr wrap="none" rtlCol="0">
            <a:spAutoFit/>
          </a:bodyPr>
          <a:lstStyle/>
          <a:p>
            <a:r>
              <a:rPr kumimoji="1" lang="ja-JP" altLang="en-US" sz="2000" b="1" dirty="0" smtClean="0">
                <a:solidFill>
                  <a:srgbClr val="00B0F0"/>
                </a:solidFill>
                <a:latin typeface="UD デジタル 教科書体 NP-B" panose="02020700000000000000" pitchFamily="18" charset="-128"/>
                <a:ea typeface="UD デジタル 教科書体 NP-B" panose="02020700000000000000" pitchFamily="18" charset="-128"/>
              </a:rPr>
              <a:t>筋 肉</a:t>
            </a:r>
            <a:endParaRPr kumimoji="1" lang="ja-JP" altLang="en-US" sz="2000" b="1" dirty="0">
              <a:solidFill>
                <a:srgbClr val="00B0F0"/>
              </a:solidFill>
              <a:latin typeface="UD デジタル 教科書体 NP-B" panose="02020700000000000000" pitchFamily="18" charset="-128"/>
              <a:ea typeface="UD デジタル 教科書体 NP-B" panose="02020700000000000000" pitchFamily="18" charset="-128"/>
            </a:endParaRPr>
          </a:p>
        </p:txBody>
      </p:sp>
      <p:sp>
        <p:nvSpPr>
          <p:cNvPr id="18" name="テキスト ボックス 17"/>
          <p:cNvSpPr txBox="1"/>
          <p:nvPr/>
        </p:nvSpPr>
        <p:spPr>
          <a:xfrm>
            <a:off x="3439011" y="2825984"/>
            <a:ext cx="441146" cy="400110"/>
          </a:xfrm>
          <a:prstGeom prst="rect">
            <a:avLst/>
          </a:prstGeom>
          <a:noFill/>
        </p:spPr>
        <p:txBody>
          <a:bodyPr wrap="none" rtlCol="0">
            <a:spAutoFit/>
          </a:bodyPr>
          <a:lstStyle/>
          <a:p>
            <a:r>
              <a:rPr lang="ja-JP" altLang="en-US" sz="2000" b="1" dirty="0">
                <a:solidFill>
                  <a:schemeClr val="accent4">
                    <a:lumMod val="60000"/>
                    <a:lumOff val="40000"/>
                  </a:schemeClr>
                </a:solidFill>
                <a:latin typeface="UD デジタル 教科書体 NP-B" panose="02020700000000000000" pitchFamily="18" charset="-128"/>
                <a:ea typeface="UD デジタル 教科書体 NP-B" panose="02020700000000000000" pitchFamily="18" charset="-128"/>
              </a:rPr>
              <a:t>骨</a:t>
            </a:r>
            <a:endParaRPr kumimoji="1" lang="ja-JP" altLang="en-US" sz="2000" b="1" dirty="0">
              <a:solidFill>
                <a:schemeClr val="accent4">
                  <a:lumMod val="60000"/>
                  <a:lumOff val="40000"/>
                </a:schemeClr>
              </a:solidFill>
              <a:latin typeface="UD デジタル 教科書体 NP-B" panose="02020700000000000000" pitchFamily="18" charset="-128"/>
              <a:ea typeface="UD デジタル 教科書体 NP-B" panose="02020700000000000000" pitchFamily="18" charset="-128"/>
            </a:endParaRPr>
          </a:p>
        </p:txBody>
      </p:sp>
      <p:sp>
        <p:nvSpPr>
          <p:cNvPr id="19" name="テキスト ボックス 18"/>
          <p:cNvSpPr txBox="1"/>
          <p:nvPr/>
        </p:nvSpPr>
        <p:spPr>
          <a:xfrm>
            <a:off x="5054739" y="2826039"/>
            <a:ext cx="954107" cy="400110"/>
          </a:xfrm>
          <a:prstGeom prst="rect">
            <a:avLst/>
          </a:prstGeom>
          <a:noFill/>
        </p:spPr>
        <p:txBody>
          <a:bodyPr wrap="none" rtlCol="0">
            <a:spAutoFit/>
          </a:bodyPr>
          <a:lstStyle/>
          <a:p>
            <a:r>
              <a:rPr lang="ja-JP" altLang="en-US" sz="2000" b="1" dirty="0">
                <a:solidFill>
                  <a:srgbClr val="FFC000"/>
                </a:solidFill>
                <a:latin typeface="UD デジタル 教科書体 NP-B" panose="02020700000000000000" pitchFamily="18" charset="-128"/>
                <a:ea typeface="UD デジタル 教科書体 NP-B" panose="02020700000000000000" pitchFamily="18" charset="-128"/>
              </a:rPr>
              <a:t>椎間板</a:t>
            </a:r>
            <a:endParaRPr kumimoji="1" lang="ja-JP" altLang="en-US" sz="2000" b="1" dirty="0">
              <a:solidFill>
                <a:srgbClr val="FFC000"/>
              </a:solidFill>
              <a:latin typeface="UD デジタル 教科書体 NP-B" panose="02020700000000000000" pitchFamily="18" charset="-128"/>
              <a:ea typeface="UD デジタル 教科書体 NP-B" panose="02020700000000000000" pitchFamily="18" charset="-128"/>
            </a:endParaRPr>
          </a:p>
        </p:txBody>
      </p:sp>
      <p:sp>
        <p:nvSpPr>
          <p:cNvPr id="20" name="テキスト ボックス 19"/>
          <p:cNvSpPr txBox="1"/>
          <p:nvPr/>
        </p:nvSpPr>
        <p:spPr>
          <a:xfrm>
            <a:off x="7003738" y="2826039"/>
            <a:ext cx="777777" cy="400110"/>
          </a:xfrm>
          <a:prstGeom prst="rect">
            <a:avLst/>
          </a:prstGeom>
          <a:noFill/>
        </p:spPr>
        <p:txBody>
          <a:bodyPr wrap="none" rtlCol="0">
            <a:spAutoFit/>
          </a:bodyPr>
          <a:lstStyle/>
          <a:p>
            <a:r>
              <a:rPr lang="ja-JP" altLang="en-US" sz="2000" b="1" dirty="0" smtClean="0">
                <a:solidFill>
                  <a:srgbClr val="92D050"/>
                </a:solidFill>
                <a:latin typeface="UD デジタル 教科書体 NP-B" panose="02020700000000000000" pitchFamily="18" charset="-128"/>
                <a:ea typeface="UD デジタル 教科書体 NP-B" panose="02020700000000000000" pitchFamily="18" charset="-128"/>
              </a:rPr>
              <a:t>神 経</a:t>
            </a:r>
            <a:endParaRPr kumimoji="1" lang="ja-JP" altLang="en-US" sz="2000" b="1" dirty="0">
              <a:solidFill>
                <a:srgbClr val="92D050"/>
              </a:solidFill>
              <a:latin typeface="UD デジタル 教科書体 NP-B" panose="02020700000000000000" pitchFamily="18" charset="-128"/>
              <a:ea typeface="UD デジタル 教科書体 NP-B" panose="02020700000000000000" pitchFamily="18" charset="-128"/>
            </a:endParaRPr>
          </a:p>
        </p:txBody>
      </p:sp>
      <p:sp>
        <p:nvSpPr>
          <p:cNvPr id="21" name="テキスト ボックス 20"/>
          <p:cNvSpPr txBox="1"/>
          <p:nvPr/>
        </p:nvSpPr>
        <p:spPr>
          <a:xfrm>
            <a:off x="1016179" y="4437112"/>
            <a:ext cx="1569660" cy="1384995"/>
          </a:xfrm>
          <a:prstGeom prst="rect">
            <a:avLst/>
          </a:prstGeom>
          <a:noFill/>
        </p:spPr>
        <p:txBody>
          <a:bodyPr wrap="none" rtlCol="0">
            <a:spAutoFit/>
          </a:bodyPr>
          <a:lstStyle/>
          <a:p>
            <a:r>
              <a:rPr lang="ja-JP" altLang="en-US" sz="1200" b="1" dirty="0">
                <a:latin typeface="UD デジタル 教科書体 NP-B" panose="02020700000000000000" pitchFamily="18" charset="-128"/>
                <a:ea typeface="UD デジタル 教科書体 NP-B" panose="02020700000000000000" pitchFamily="18" charset="-128"/>
              </a:rPr>
              <a:t>姿勢不良</a:t>
            </a:r>
            <a:r>
              <a:rPr lang="ja-JP" altLang="en-US" sz="1200" b="1" dirty="0" smtClean="0">
                <a:latin typeface="UD デジタル 教科書体 NP-B" panose="02020700000000000000" pitchFamily="18" charset="-128"/>
                <a:ea typeface="UD デジタル 教科書体 NP-B" panose="02020700000000000000" pitchFamily="18" charset="-128"/>
              </a:rPr>
              <a:t>や疲労に</a:t>
            </a:r>
            <a:endParaRPr lang="en-US" altLang="ja-JP" sz="1200" b="1" dirty="0" smtClean="0">
              <a:latin typeface="UD デジタル 教科書体 NP-B" panose="02020700000000000000" pitchFamily="18" charset="-128"/>
              <a:ea typeface="UD デジタル 教科書体 NP-B" panose="02020700000000000000" pitchFamily="18" charset="-128"/>
            </a:endParaRPr>
          </a:p>
          <a:p>
            <a:r>
              <a:rPr kumimoji="1" lang="ja-JP" altLang="en-US" sz="1200" b="1" dirty="0" smtClean="0">
                <a:latin typeface="UD デジタル 教科書体 NP-B" panose="02020700000000000000" pitchFamily="18" charset="-128"/>
                <a:ea typeface="UD デジタル 教科書体 NP-B" panose="02020700000000000000" pitchFamily="18" charset="-128"/>
              </a:rPr>
              <a:t>より筋肉が過度に</a:t>
            </a:r>
            <a:endParaRPr kumimoji="1" lang="en-US" altLang="ja-JP" sz="1200" b="1" dirty="0" smtClean="0">
              <a:latin typeface="UD デジタル 教科書体 NP-B" panose="02020700000000000000" pitchFamily="18" charset="-128"/>
              <a:ea typeface="UD デジタル 教科書体 NP-B" panose="02020700000000000000" pitchFamily="18" charset="-128"/>
            </a:endParaRPr>
          </a:p>
          <a:p>
            <a:r>
              <a:rPr lang="ja-JP" altLang="en-US" sz="1200" b="1" dirty="0">
                <a:latin typeface="UD デジタル 教科書体 NP-B" panose="02020700000000000000" pitchFamily="18" charset="-128"/>
                <a:ea typeface="UD デジタル 教科書体 NP-B" panose="02020700000000000000" pitchFamily="18" charset="-128"/>
              </a:rPr>
              <a:t>硬く</a:t>
            </a:r>
            <a:r>
              <a:rPr lang="ja-JP" altLang="en-US" sz="1200" b="1" dirty="0" smtClean="0">
                <a:latin typeface="UD デジタル 教科書体 NP-B" panose="02020700000000000000" pitchFamily="18" charset="-128"/>
                <a:ea typeface="UD デジタル 教科書体 NP-B" panose="02020700000000000000" pitchFamily="18" charset="-128"/>
              </a:rPr>
              <a:t>なり神経を圧</a:t>
            </a:r>
            <a:endParaRPr lang="en-US" altLang="ja-JP" sz="1200" b="1" dirty="0" smtClean="0">
              <a:latin typeface="UD デジタル 教科書体 NP-B" panose="02020700000000000000" pitchFamily="18" charset="-128"/>
              <a:ea typeface="UD デジタル 教科書体 NP-B" panose="02020700000000000000" pitchFamily="18" charset="-128"/>
            </a:endParaRPr>
          </a:p>
          <a:p>
            <a:r>
              <a:rPr lang="ja-JP" altLang="en-US" sz="1200" b="1" dirty="0" smtClean="0">
                <a:latin typeface="UD デジタル 教科書体 NP-B" panose="02020700000000000000" pitchFamily="18" charset="-128"/>
                <a:ea typeface="UD デジタル 教科書体 NP-B" panose="02020700000000000000" pitchFamily="18" charset="-128"/>
              </a:rPr>
              <a:t>迫して起こります。</a:t>
            </a:r>
            <a:endParaRPr lang="en-US" altLang="ja-JP" sz="1200" b="1" dirty="0" smtClean="0">
              <a:latin typeface="UD デジタル 教科書体 NP-B" panose="02020700000000000000" pitchFamily="18" charset="-128"/>
              <a:ea typeface="UD デジタル 教科書体 NP-B" panose="02020700000000000000" pitchFamily="18" charset="-128"/>
            </a:endParaRPr>
          </a:p>
          <a:p>
            <a:r>
              <a:rPr kumimoji="1" lang="ja-JP" altLang="en-US" sz="1200" b="1" dirty="0">
                <a:latin typeface="UD デジタル 教科書体 NP-B" panose="02020700000000000000" pitchFamily="18" charset="-128"/>
                <a:ea typeface="UD デジタル 教科書体 NP-B" panose="02020700000000000000" pitchFamily="18" charset="-128"/>
              </a:rPr>
              <a:t>梨状筋</a:t>
            </a:r>
            <a:r>
              <a:rPr kumimoji="1" lang="ja-JP" altLang="en-US" sz="1200" b="1" dirty="0" smtClean="0">
                <a:latin typeface="UD デジタル 教科書体 NP-B" panose="02020700000000000000" pitchFamily="18" charset="-128"/>
                <a:ea typeface="UD デジタル 教科書体 NP-B" panose="02020700000000000000" pitchFamily="18" charset="-128"/>
              </a:rPr>
              <a:t>症候群は筋</a:t>
            </a:r>
            <a:endParaRPr kumimoji="1" lang="en-US" altLang="ja-JP" sz="1200" b="1" dirty="0" smtClean="0">
              <a:latin typeface="UD デジタル 教科書体 NP-B" panose="02020700000000000000" pitchFamily="18" charset="-128"/>
              <a:ea typeface="UD デジタル 教科書体 NP-B" panose="02020700000000000000" pitchFamily="18" charset="-128"/>
            </a:endParaRPr>
          </a:p>
          <a:p>
            <a:r>
              <a:rPr kumimoji="1" lang="ja-JP" altLang="en-US" sz="1200" b="1" dirty="0" smtClean="0">
                <a:latin typeface="UD デジタル 教科書体 NP-B" panose="02020700000000000000" pitchFamily="18" charset="-128"/>
                <a:ea typeface="UD デジタル 教科書体 NP-B" panose="02020700000000000000" pitchFamily="18" charset="-128"/>
              </a:rPr>
              <a:t>肉の原因によるも</a:t>
            </a:r>
            <a:endParaRPr kumimoji="1" lang="en-US" altLang="ja-JP" sz="1200" b="1" dirty="0" smtClean="0">
              <a:latin typeface="UD デジタル 教科書体 NP-B" panose="02020700000000000000" pitchFamily="18" charset="-128"/>
              <a:ea typeface="UD デジタル 教科書体 NP-B" panose="02020700000000000000" pitchFamily="18" charset="-128"/>
            </a:endParaRPr>
          </a:p>
          <a:p>
            <a:r>
              <a:rPr lang="ja-JP" altLang="en-US" sz="1200" b="1" dirty="0" smtClean="0">
                <a:latin typeface="UD デジタル 教科書体 NP-B" panose="02020700000000000000" pitchFamily="18" charset="-128"/>
                <a:ea typeface="UD デジタル 教科書体 NP-B" panose="02020700000000000000" pitchFamily="18" charset="-128"/>
              </a:rPr>
              <a:t>のです。</a:t>
            </a:r>
            <a:endParaRPr kumimoji="1" lang="en-US" altLang="ja-JP" sz="1200" b="1" dirty="0" smtClean="0">
              <a:latin typeface="UD デジタル 教科書体 NP-B" panose="02020700000000000000" pitchFamily="18" charset="-128"/>
              <a:ea typeface="UD デジタル 教科書体 NP-B" panose="02020700000000000000" pitchFamily="18" charset="-128"/>
            </a:endParaRPr>
          </a:p>
        </p:txBody>
      </p:sp>
      <p:sp>
        <p:nvSpPr>
          <p:cNvPr id="22" name="テキスト ボックス 21"/>
          <p:cNvSpPr txBox="1"/>
          <p:nvPr/>
        </p:nvSpPr>
        <p:spPr>
          <a:xfrm>
            <a:off x="2849585" y="4437112"/>
            <a:ext cx="1723549" cy="1200329"/>
          </a:xfrm>
          <a:prstGeom prst="rect">
            <a:avLst/>
          </a:prstGeom>
          <a:noFill/>
        </p:spPr>
        <p:txBody>
          <a:bodyPr wrap="none" rtlCol="0">
            <a:spAutoFit/>
          </a:bodyPr>
          <a:lstStyle/>
          <a:p>
            <a:r>
              <a:rPr kumimoji="1" lang="ja-JP" altLang="en-US" sz="1200" b="1" dirty="0" smtClean="0">
                <a:latin typeface="UD デジタル 教科書体 NP-B" panose="02020700000000000000" pitchFamily="18" charset="-128"/>
                <a:ea typeface="UD デジタル 教科書体 NP-B" panose="02020700000000000000" pitchFamily="18" charset="-128"/>
              </a:rPr>
              <a:t>骨の変形により、神</a:t>
            </a:r>
            <a:endParaRPr kumimoji="1" lang="en-US" altLang="ja-JP" sz="1200" b="1" dirty="0" smtClean="0">
              <a:latin typeface="UD デジタル 教科書体 NP-B" panose="02020700000000000000" pitchFamily="18" charset="-128"/>
              <a:ea typeface="UD デジタル 教科書体 NP-B" panose="02020700000000000000" pitchFamily="18" charset="-128"/>
            </a:endParaRPr>
          </a:p>
          <a:p>
            <a:r>
              <a:rPr kumimoji="1" lang="ja-JP" altLang="en-US" sz="1200" b="1" dirty="0" smtClean="0">
                <a:latin typeface="UD デジタル 教科書体 NP-B" panose="02020700000000000000" pitchFamily="18" charset="-128"/>
                <a:ea typeface="UD デジタル 教科書体 NP-B" panose="02020700000000000000" pitchFamily="18" charset="-128"/>
              </a:rPr>
              <a:t>経が圧迫されて</a:t>
            </a:r>
            <a:r>
              <a:rPr kumimoji="1" lang="ja-JP" altLang="en-US" sz="1200" b="1" dirty="0" err="1" smtClean="0">
                <a:latin typeface="UD デジタル 教科書体 NP-B" panose="02020700000000000000" pitchFamily="18" charset="-128"/>
                <a:ea typeface="UD デジタル 教科書体 NP-B" panose="02020700000000000000" pitchFamily="18" charset="-128"/>
              </a:rPr>
              <a:t>起こ</a:t>
            </a:r>
            <a:endParaRPr kumimoji="1" lang="en-US" altLang="ja-JP" sz="1200" b="1" dirty="0" smtClean="0">
              <a:latin typeface="UD デジタル 教科書体 NP-B" panose="02020700000000000000" pitchFamily="18" charset="-128"/>
              <a:ea typeface="UD デジタル 教科書体 NP-B" panose="02020700000000000000" pitchFamily="18" charset="-128"/>
            </a:endParaRPr>
          </a:p>
          <a:p>
            <a:r>
              <a:rPr kumimoji="1" lang="ja-JP" altLang="en-US" sz="1200" b="1" dirty="0" smtClean="0">
                <a:latin typeface="UD デジタル 教科書体 NP-B" panose="02020700000000000000" pitchFamily="18" charset="-128"/>
                <a:ea typeface="UD デジタル 教科書体 NP-B" panose="02020700000000000000" pitchFamily="18" charset="-128"/>
              </a:rPr>
              <a:t>ります。</a:t>
            </a:r>
            <a:endParaRPr kumimoji="1" lang="en-US" altLang="ja-JP" sz="1200" b="1" dirty="0" smtClean="0">
              <a:latin typeface="UD デジタル 教科書体 NP-B" panose="02020700000000000000" pitchFamily="18" charset="-128"/>
              <a:ea typeface="UD デジタル 教科書体 NP-B" panose="02020700000000000000" pitchFamily="18" charset="-128"/>
            </a:endParaRPr>
          </a:p>
          <a:p>
            <a:r>
              <a:rPr lang="ja-JP" altLang="en-US" sz="1200" b="1" dirty="0">
                <a:latin typeface="UD デジタル 教科書体 NP-B" panose="02020700000000000000" pitchFamily="18" charset="-128"/>
                <a:ea typeface="UD デジタル 教科書体 NP-B" panose="02020700000000000000" pitchFamily="18" charset="-128"/>
              </a:rPr>
              <a:t>脊柱管</a:t>
            </a:r>
            <a:r>
              <a:rPr lang="ja-JP" altLang="en-US" sz="1200" b="1" dirty="0" smtClean="0">
                <a:latin typeface="UD デジタル 教科書体 NP-B" panose="02020700000000000000" pitchFamily="18" charset="-128"/>
                <a:ea typeface="UD デジタル 教科書体 NP-B" panose="02020700000000000000" pitchFamily="18" charset="-128"/>
              </a:rPr>
              <a:t>狭窄症や変形</a:t>
            </a:r>
            <a:endParaRPr lang="en-US" altLang="ja-JP" sz="1200" b="1" dirty="0" smtClean="0">
              <a:latin typeface="UD デジタル 教科書体 NP-B" panose="02020700000000000000" pitchFamily="18" charset="-128"/>
              <a:ea typeface="UD デジタル 教科書体 NP-B" panose="02020700000000000000" pitchFamily="18" charset="-128"/>
            </a:endParaRPr>
          </a:p>
          <a:p>
            <a:r>
              <a:rPr lang="ja-JP" altLang="en-US" sz="1200" b="1" dirty="0" smtClean="0">
                <a:latin typeface="UD デジタル 教科書体 NP-B" panose="02020700000000000000" pitchFamily="18" charset="-128"/>
                <a:ea typeface="UD デジタル 教科書体 NP-B" panose="02020700000000000000" pitchFamily="18" charset="-128"/>
              </a:rPr>
              <a:t>性腰椎症などは骨の</a:t>
            </a:r>
            <a:endParaRPr lang="en-US" altLang="ja-JP" sz="1200" b="1" dirty="0" smtClean="0">
              <a:latin typeface="UD デジタル 教科書体 NP-B" panose="02020700000000000000" pitchFamily="18" charset="-128"/>
              <a:ea typeface="UD デジタル 教科書体 NP-B" panose="02020700000000000000" pitchFamily="18" charset="-128"/>
            </a:endParaRPr>
          </a:p>
          <a:p>
            <a:r>
              <a:rPr kumimoji="1" lang="ja-JP" altLang="en-US" sz="1200" b="1" dirty="0">
                <a:latin typeface="UD デジタル 教科書体 NP-B" panose="02020700000000000000" pitchFamily="18" charset="-128"/>
                <a:ea typeface="UD デジタル 教科書体 NP-B" panose="02020700000000000000" pitchFamily="18" charset="-128"/>
              </a:rPr>
              <a:t>原因</a:t>
            </a:r>
            <a:r>
              <a:rPr kumimoji="1" lang="ja-JP" altLang="en-US" sz="1200" b="1" dirty="0" smtClean="0">
                <a:latin typeface="UD デジタル 教科書体 NP-B" panose="02020700000000000000" pitchFamily="18" charset="-128"/>
                <a:ea typeface="UD デジタル 教科書体 NP-B" panose="02020700000000000000" pitchFamily="18" charset="-128"/>
              </a:rPr>
              <a:t>によるものです。</a:t>
            </a:r>
            <a:endParaRPr kumimoji="1" lang="en-US" altLang="ja-JP" sz="1200" b="1" dirty="0" smtClean="0">
              <a:latin typeface="UD デジタル 教科書体 NP-B" panose="02020700000000000000" pitchFamily="18" charset="-128"/>
              <a:ea typeface="UD デジタル 教科書体 NP-B" panose="02020700000000000000" pitchFamily="18" charset="-128"/>
            </a:endParaRPr>
          </a:p>
        </p:txBody>
      </p:sp>
      <p:sp>
        <p:nvSpPr>
          <p:cNvPr id="23" name="テキスト ボックス 22"/>
          <p:cNvSpPr txBox="1"/>
          <p:nvPr/>
        </p:nvSpPr>
        <p:spPr>
          <a:xfrm>
            <a:off x="4723767" y="4437111"/>
            <a:ext cx="1569660" cy="1200329"/>
          </a:xfrm>
          <a:prstGeom prst="rect">
            <a:avLst/>
          </a:prstGeom>
          <a:noFill/>
        </p:spPr>
        <p:txBody>
          <a:bodyPr wrap="none" rtlCol="0">
            <a:spAutoFit/>
          </a:bodyPr>
          <a:lstStyle/>
          <a:p>
            <a:r>
              <a:rPr kumimoji="1" lang="ja-JP" altLang="en-US" sz="1200" b="1" dirty="0" smtClean="0">
                <a:latin typeface="UD デジタル 教科書体 NP-B" panose="02020700000000000000" pitchFamily="18" charset="-128"/>
                <a:ea typeface="UD デジタル 教科書体 NP-B" panose="02020700000000000000" pitchFamily="18" charset="-128"/>
              </a:rPr>
              <a:t>椎間板が潰されて、</a:t>
            </a:r>
            <a:endParaRPr kumimoji="1" lang="en-US" altLang="ja-JP" sz="1200" b="1" dirty="0" smtClean="0">
              <a:latin typeface="UD デジタル 教科書体 NP-B" panose="02020700000000000000" pitchFamily="18" charset="-128"/>
              <a:ea typeface="UD デジタル 教科書体 NP-B" panose="02020700000000000000" pitchFamily="18" charset="-128"/>
            </a:endParaRPr>
          </a:p>
          <a:p>
            <a:r>
              <a:rPr kumimoji="1" lang="ja-JP" altLang="en-US" sz="1200" b="1" dirty="0" smtClean="0">
                <a:latin typeface="UD デジタル 教科書体 NP-B" panose="02020700000000000000" pitchFamily="18" charset="-128"/>
                <a:ea typeface="UD デジタル 教科書体 NP-B" panose="02020700000000000000" pitchFamily="18" charset="-128"/>
              </a:rPr>
              <a:t>壊れること</a:t>
            </a:r>
            <a:r>
              <a:rPr lang="ja-JP" altLang="en-US" sz="1200" b="1" dirty="0" smtClean="0">
                <a:latin typeface="UD デジタル 教科書体 NP-B" panose="02020700000000000000" pitchFamily="18" charset="-128"/>
                <a:ea typeface="UD デジタル 教科書体 NP-B" panose="02020700000000000000" pitchFamily="18" charset="-128"/>
              </a:rPr>
              <a:t>で</a:t>
            </a:r>
            <a:r>
              <a:rPr kumimoji="1" lang="ja-JP" altLang="en-US" sz="1200" b="1" dirty="0" smtClean="0">
                <a:latin typeface="UD デジタル 教科書体 NP-B" panose="02020700000000000000" pitchFamily="18" charset="-128"/>
                <a:ea typeface="UD デジタル 教科書体 NP-B" panose="02020700000000000000" pitchFamily="18" charset="-128"/>
              </a:rPr>
              <a:t>神経</a:t>
            </a:r>
            <a:r>
              <a:rPr lang="ja-JP" altLang="en-US" sz="1200" b="1" dirty="0" smtClean="0">
                <a:latin typeface="UD デジタル 教科書体 NP-B" panose="02020700000000000000" pitchFamily="18" charset="-128"/>
                <a:ea typeface="UD デジタル 教科書体 NP-B" panose="02020700000000000000" pitchFamily="18" charset="-128"/>
              </a:rPr>
              <a:t>が</a:t>
            </a:r>
            <a:endParaRPr lang="en-US" altLang="ja-JP" sz="1200" b="1" dirty="0" smtClean="0">
              <a:latin typeface="UD デジタル 教科書体 NP-B" panose="02020700000000000000" pitchFamily="18" charset="-128"/>
              <a:ea typeface="UD デジタル 教科書体 NP-B" panose="02020700000000000000" pitchFamily="18" charset="-128"/>
            </a:endParaRPr>
          </a:p>
          <a:p>
            <a:r>
              <a:rPr kumimoji="1" lang="ja-JP" altLang="en-US" sz="1200" b="1" dirty="0" smtClean="0">
                <a:latin typeface="UD デジタル 教科書体 NP-B" panose="02020700000000000000" pitchFamily="18" charset="-128"/>
                <a:ea typeface="UD デジタル 教科書体 NP-B" panose="02020700000000000000" pitchFamily="18" charset="-128"/>
              </a:rPr>
              <a:t>圧迫されて</a:t>
            </a:r>
            <a:r>
              <a:rPr lang="ja-JP" altLang="en-US" sz="1200" b="1" dirty="0" smtClean="0">
                <a:latin typeface="UD デジタル 教科書体 NP-B" panose="02020700000000000000" pitchFamily="18" charset="-128"/>
                <a:ea typeface="UD デジタル 教科書体 NP-B" panose="02020700000000000000" pitchFamily="18" charset="-128"/>
              </a:rPr>
              <a:t>起こり</a:t>
            </a:r>
            <a:r>
              <a:rPr lang="ja-JP" altLang="en-US" sz="1200" b="1" dirty="0" err="1" smtClean="0">
                <a:latin typeface="UD デジタル 教科書体 NP-B" panose="02020700000000000000" pitchFamily="18" charset="-128"/>
                <a:ea typeface="UD デジタル 教科書体 NP-B" panose="02020700000000000000" pitchFamily="18" charset="-128"/>
              </a:rPr>
              <a:t>ま</a:t>
            </a:r>
            <a:endParaRPr lang="en-US" altLang="ja-JP" sz="1200" b="1" dirty="0" smtClean="0">
              <a:latin typeface="UD デジタル 教科書体 NP-B" panose="02020700000000000000" pitchFamily="18" charset="-128"/>
              <a:ea typeface="UD デジタル 教科書体 NP-B" panose="02020700000000000000" pitchFamily="18" charset="-128"/>
            </a:endParaRPr>
          </a:p>
          <a:p>
            <a:r>
              <a:rPr lang="ja-JP" altLang="en-US" sz="1200" b="1" dirty="0" smtClean="0">
                <a:latin typeface="UD デジタル 教科書体 NP-B" panose="02020700000000000000" pitchFamily="18" charset="-128"/>
                <a:ea typeface="UD デジタル 教科書体 NP-B" panose="02020700000000000000" pitchFamily="18" charset="-128"/>
              </a:rPr>
              <a:t>す。</a:t>
            </a:r>
            <a:endParaRPr lang="en-US" altLang="ja-JP" sz="1200" b="1" dirty="0" smtClean="0">
              <a:latin typeface="UD デジタル 教科書体 NP-B" panose="02020700000000000000" pitchFamily="18" charset="-128"/>
              <a:ea typeface="UD デジタル 教科書体 NP-B" panose="02020700000000000000" pitchFamily="18" charset="-128"/>
            </a:endParaRPr>
          </a:p>
          <a:p>
            <a:r>
              <a:rPr kumimoji="1" lang="ja-JP" altLang="en-US" sz="1200" b="1" dirty="0" smtClean="0">
                <a:latin typeface="UD デジタル 教科書体 NP-B" panose="02020700000000000000" pitchFamily="18" charset="-128"/>
                <a:ea typeface="UD デジタル 教科書体 NP-B" panose="02020700000000000000" pitchFamily="18" charset="-128"/>
              </a:rPr>
              <a:t>↑椎間板ヘルニアの</a:t>
            </a:r>
            <a:endParaRPr kumimoji="1" lang="en-US" altLang="ja-JP" sz="1200" b="1" dirty="0" smtClean="0">
              <a:latin typeface="UD デジタル 教科書体 NP-B" panose="02020700000000000000" pitchFamily="18" charset="-128"/>
              <a:ea typeface="UD デジタル 教科書体 NP-B" panose="02020700000000000000" pitchFamily="18" charset="-128"/>
            </a:endParaRPr>
          </a:p>
          <a:p>
            <a:r>
              <a:rPr kumimoji="1" lang="ja-JP" altLang="en-US" sz="1200" b="1" dirty="0" smtClean="0">
                <a:latin typeface="UD デジタル 教科書体 NP-B" panose="02020700000000000000" pitchFamily="18" charset="-128"/>
                <a:ea typeface="UD デジタル 教科書体 NP-B" panose="02020700000000000000" pitchFamily="18" charset="-128"/>
              </a:rPr>
              <a:t>原因です。</a:t>
            </a:r>
            <a:endParaRPr kumimoji="1" lang="en-US" altLang="ja-JP" sz="1200" b="1" dirty="0" smtClean="0">
              <a:latin typeface="UD デジタル 教科書体 NP-B" panose="02020700000000000000" pitchFamily="18" charset="-128"/>
              <a:ea typeface="UD デジタル 教科書体 NP-B" panose="02020700000000000000" pitchFamily="18" charset="-128"/>
            </a:endParaRPr>
          </a:p>
        </p:txBody>
      </p:sp>
      <p:sp>
        <p:nvSpPr>
          <p:cNvPr id="24" name="テキスト ボックス 23"/>
          <p:cNvSpPr txBox="1"/>
          <p:nvPr/>
        </p:nvSpPr>
        <p:spPr>
          <a:xfrm>
            <a:off x="6582628" y="4529444"/>
            <a:ext cx="1569660" cy="1015663"/>
          </a:xfrm>
          <a:prstGeom prst="rect">
            <a:avLst/>
          </a:prstGeom>
          <a:noFill/>
        </p:spPr>
        <p:txBody>
          <a:bodyPr wrap="none" rtlCol="0">
            <a:spAutoFit/>
          </a:bodyPr>
          <a:lstStyle/>
          <a:p>
            <a:r>
              <a:rPr kumimoji="1" lang="ja-JP" altLang="en-US" sz="1200" b="1" dirty="0" smtClean="0">
                <a:latin typeface="UD デジタル 教科書体 NP-B" panose="02020700000000000000" pitchFamily="18" charset="-128"/>
                <a:ea typeface="UD デジタル 教科書体 NP-B" panose="02020700000000000000" pitchFamily="18" charset="-128"/>
              </a:rPr>
              <a:t>神経が損傷している</a:t>
            </a:r>
            <a:endParaRPr kumimoji="1" lang="en-US" altLang="ja-JP" sz="1200" b="1" dirty="0" smtClean="0">
              <a:latin typeface="UD デジタル 教科書体 NP-B" panose="02020700000000000000" pitchFamily="18" charset="-128"/>
              <a:ea typeface="UD デジタル 教科書体 NP-B" panose="02020700000000000000" pitchFamily="18" charset="-128"/>
            </a:endParaRPr>
          </a:p>
          <a:p>
            <a:r>
              <a:rPr kumimoji="1" lang="ja-JP" altLang="en-US" sz="1200" b="1" dirty="0" smtClean="0">
                <a:latin typeface="UD デジタル 教科書体 NP-B" panose="02020700000000000000" pitchFamily="18" charset="-128"/>
                <a:ea typeface="UD デジタル 教科書体 NP-B" panose="02020700000000000000" pitchFamily="18" charset="-128"/>
              </a:rPr>
              <a:t>と改善まで多くの時</a:t>
            </a:r>
            <a:endParaRPr kumimoji="1" lang="en-US" altLang="ja-JP" sz="1200" b="1" dirty="0" smtClean="0">
              <a:latin typeface="UD デジタル 教科書体 NP-B" panose="02020700000000000000" pitchFamily="18" charset="-128"/>
              <a:ea typeface="UD デジタル 教科書体 NP-B" panose="02020700000000000000" pitchFamily="18" charset="-128"/>
            </a:endParaRPr>
          </a:p>
          <a:p>
            <a:r>
              <a:rPr kumimoji="1" lang="ja-JP" altLang="en-US" sz="1200" b="1" dirty="0" smtClean="0">
                <a:latin typeface="UD デジタル 教科書体 NP-B" panose="02020700000000000000" pitchFamily="18" charset="-128"/>
                <a:ea typeface="UD デジタル 教科書体 NP-B" panose="02020700000000000000" pitchFamily="18" charset="-128"/>
              </a:rPr>
              <a:t>間を費やします。</a:t>
            </a:r>
            <a:endParaRPr kumimoji="1" lang="en-US" altLang="ja-JP" sz="1200" b="1" dirty="0" smtClean="0">
              <a:latin typeface="UD デジタル 教科書体 NP-B" panose="02020700000000000000" pitchFamily="18" charset="-128"/>
              <a:ea typeface="UD デジタル 教科書体 NP-B" panose="02020700000000000000" pitchFamily="18" charset="-128"/>
            </a:endParaRPr>
          </a:p>
          <a:p>
            <a:r>
              <a:rPr lang="ja-JP" altLang="en-US" sz="1200" b="1" dirty="0">
                <a:latin typeface="UD デジタル 教科書体 NP-B" panose="02020700000000000000" pitchFamily="18" charset="-128"/>
                <a:ea typeface="UD デジタル 教科書体 NP-B" panose="02020700000000000000" pitchFamily="18" charset="-128"/>
              </a:rPr>
              <a:t>改善</a:t>
            </a:r>
            <a:r>
              <a:rPr lang="ja-JP" altLang="en-US" sz="1200" b="1" dirty="0" smtClean="0">
                <a:latin typeface="UD デジタル 教科書体 NP-B" panose="02020700000000000000" pitchFamily="18" charset="-128"/>
                <a:ea typeface="UD デジタル 教科書体 NP-B" panose="02020700000000000000" pitchFamily="18" charset="-128"/>
              </a:rPr>
              <a:t>できない場合も</a:t>
            </a:r>
            <a:endParaRPr lang="en-US" altLang="ja-JP" sz="1200" b="1" dirty="0" smtClean="0">
              <a:latin typeface="UD デジタル 教科書体 NP-B" panose="02020700000000000000" pitchFamily="18" charset="-128"/>
              <a:ea typeface="UD デジタル 教科書体 NP-B" panose="02020700000000000000" pitchFamily="18" charset="-128"/>
            </a:endParaRPr>
          </a:p>
          <a:p>
            <a:r>
              <a:rPr kumimoji="1" lang="ja-JP" altLang="en-US" sz="1200" b="1" dirty="0">
                <a:latin typeface="UD デジタル 教科書体 NP-B" panose="02020700000000000000" pitchFamily="18" charset="-128"/>
                <a:ea typeface="UD デジタル 教科書体 NP-B" panose="02020700000000000000" pitchFamily="18" charset="-128"/>
              </a:rPr>
              <a:t>多く</a:t>
            </a:r>
            <a:r>
              <a:rPr kumimoji="1" lang="ja-JP" altLang="en-US" sz="1200" b="1" dirty="0" smtClean="0">
                <a:latin typeface="UD デジタル 教科書体 NP-B" panose="02020700000000000000" pitchFamily="18" charset="-128"/>
                <a:ea typeface="UD デジタル 教科書体 NP-B" panose="02020700000000000000" pitchFamily="18" charset="-128"/>
              </a:rPr>
              <a:t>あります。</a:t>
            </a:r>
            <a:endParaRPr kumimoji="1" lang="en-US" altLang="ja-JP" sz="1200" b="1" dirty="0" smtClean="0">
              <a:latin typeface="UD デジタル 教科書体 NP-B" panose="02020700000000000000" pitchFamily="18" charset="-128"/>
              <a:ea typeface="UD デジタル 教科書体 NP-B" panose="02020700000000000000" pitchFamily="18" charset="-128"/>
            </a:endParaRPr>
          </a:p>
        </p:txBody>
      </p:sp>
      <p:grpSp>
        <p:nvGrpSpPr>
          <p:cNvPr id="41" name="グループ化 40"/>
          <p:cNvGrpSpPr/>
          <p:nvPr/>
        </p:nvGrpSpPr>
        <p:grpSpPr>
          <a:xfrm>
            <a:off x="1015736" y="5919082"/>
            <a:ext cx="7136552" cy="678270"/>
            <a:chOff x="1015736" y="5991090"/>
            <a:chExt cx="7136552" cy="678270"/>
          </a:xfrm>
        </p:grpSpPr>
        <p:grpSp>
          <p:nvGrpSpPr>
            <p:cNvPr id="37" name="グループ化 36"/>
            <p:cNvGrpSpPr/>
            <p:nvPr/>
          </p:nvGrpSpPr>
          <p:grpSpPr>
            <a:xfrm>
              <a:off x="1015736" y="6237312"/>
              <a:ext cx="7136552" cy="432048"/>
              <a:chOff x="1015736" y="6093296"/>
              <a:chExt cx="7136552" cy="432048"/>
            </a:xfrm>
          </p:grpSpPr>
          <p:grpSp>
            <p:nvGrpSpPr>
              <p:cNvPr id="31" name="グループ化 30"/>
              <p:cNvGrpSpPr/>
              <p:nvPr/>
            </p:nvGrpSpPr>
            <p:grpSpPr>
              <a:xfrm>
                <a:off x="5270100" y="6093296"/>
                <a:ext cx="2882188" cy="432048"/>
                <a:chOff x="3347864" y="6093296"/>
                <a:chExt cx="2001240" cy="432048"/>
              </a:xfrm>
            </p:grpSpPr>
            <p:sp>
              <p:nvSpPr>
                <p:cNvPr id="32" name="ホームベース 31"/>
                <p:cNvSpPr/>
                <p:nvPr/>
              </p:nvSpPr>
              <p:spPr>
                <a:xfrm>
                  <a:off x="3440449" y="6093296"/>
                  <a:ext cx="1908655" cy="432048"/>
                </a:xfrm>
                <a:prstGeom prst="homePlat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ホームベース 32"/>
                <p:cNvSpPr/>
                <p:nvPr/>
              </p:nvSpPr>
              <p:spPr>
                <a:xfrm>
                  <a:off x="3347864" y="6093296"/>
                  <a:ext cx="373988" cy="43204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9" name="グループ化 28"/>
              <p:cNvGrpSpPr/>
              <p:nvPr/>
            </p:nvGrpSpPr>
            <p:grpSpPr>
              <a:xfrm>
                <a:off x="2937796" y="6093296"/>
                <a:ext cx="2498300" cy="432048"/>
                <a:chOff x="3347864" y="6093296"/>
                <a:chExt cx="2001241" cy="432048"/>
              </a:xfrm>
            </p:grpSpPr>
            <p:sp>
              <p:nvSpPr>
                <p:cNvPr id="27" name="ホームベース 26"/>
                <p:cNvSpPr/>
                <p:nvPr/>
              </p:nvSpPr>
              <p:spPr>
                <a:xfrm>
                  <a:off x="3440450" y="6093296"/>
                  <a:ext cx="1908655" cy="432048"/>
                </a:xfrm>
                <a:prstGeom prst="homePlat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ホームベース 27"/>
                <p:cNvSpPr/>
                <p:nvPr/>
              </p:nvSpPr>
              <p:spPr>
                <a:xfrm>
                  <a:off x="3347864" y="6093296"/>
                  <a:ext cx="373988" cy="432048"/>
                </a:xfrm>
                <a:prstGeom prst="homePlat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6" name="ホームベース 25"/>
              <p:cNvSpPr/>
              <p:nvPr/>
            </p:nvSpPr>
            <p:spPr>
              <a:xfrm>
                <a:off x="1015736" y="6093296"/>
                <a:ext cx="2037642" cy="432048"/>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1475656" y="6170820"/>
                <a:ext cx="954107" cy="276999"/>
              </a:xfrm>
              <a:prstGeom prst="rect">
                <a:avLst/>
              </a:prstGeom>
              <a:noFill/>
            </p:spPr>
            <p:txBody>
              <a:bodyPr wrap="none" rtlCol="0">
                <a:spAutoFit/>
              </a:bodyPr>
              <a:lstStyle/>
              <a:p>
                <a:r>
                  <a:rPr lang="ja-JP" altLang="en-US" sz="1200" b="1" dirty="0">
                    <a:latin typeface="UD デジタル 教科書体 NP-B" panose="02020700000000000000" pitchFamily="18" charset="-128"/>
                    <a:ea typeface="UD デジタル 教科書体 NP-B" panose="02020700000000000000" pitchFamily="18" charset="-128"/>
                  </a:rPr>
                  <a:t>痛み</a:t>
                </a:r>
                <a:r>
                  <a:rPr kumimoji="1" lang="ja-JP" altLang="en-US" sz="1200" b="1" dirty="0" smtClean="0">
                    <a:latin typeface="UD デジタル 教科書体 NP-B" panose="02020700000000000000" pitchFamily="18" charset="-128"/>
                    <a:ea typeface="UD デジタル 教科書体 NP-B" panose="02020700000000000000" pitchFamily="18" charset="-128"/>
                  </a:rPr>
                  <a:t>の改善</a:t>
                </a:r>
                <a:endParaRPr kumimoji="1" lang="en-US" altLang="ja-JP" sz="1200" b="1" dirty="0" smtClean="0">
                  <a:latin typeface="UD デジタル 教科書体 NP-B" panose="02020700000000000000" pitchFamily="18" charset="-128"/>
                  <a:ea typeface="UD デジタル 教科書体 NP-B" panose="02020700000000000000" pitchFamily="18" charset="-128"/>
                </a:endParaRPr>
              </a:p>
            </p:txBody>
          </p:sp>
          <p:sp>
            <p:nvSpPr>
              <p:cNvPr id="35" name="テキスト ボックス 34"/>
              <p:cNvSpPr txBox="1"/>
              <p:nvPr/>
            </p:nvSpPr>
            <p:spPr>
              <a:xfrm>
                <a:off x="3752036" y="6170819"/>
                <a:ext cx="1107996" cy="276999"/>
              </a:xfrm>
              <a:prstGeom prst="rect">
                <a:avLst/>
              </a:prstGeom>
              <a:noFill/>
            </p:spPr>
            <p:txBody>
              <a:bodyPr wrap="none" rtlCol="0">
                <a:spAutoFit/>
              </a:bodyPr>
              <a:lstStyle/>
              <a:p>
                <a:r>
                  <a:rPr lang="ja-JP" altLang="en-US" sz="1200" b="1" dirty="0">
                    <a:solidFill>
                      <a:schemeClr val="bg1"/>
                    </a:solidFill>
                    <a:latin typeface="UD デジタル 教科書体 NP-B" panose="02020700000000000000" pitchFamily="18" charset="-128"/>
                    <a:ea typeface="UD デジタル 教科書体 NP-B" panose="02020700000000000000" pitchFamily="18" charset="-128"/>
                  </a:rPr>
                  <a:t>しびれ</a:t>
                </a:r>
                <a:r>
                  <a:rPr kumimoji="1" lang="ja-JP" altLang="en-US" sz="1200" b="1" dirty="0" smtClean="0">
                    <a:solidFill>
                      <a:schemeClr val="bg1"/>
                    </a:solidFill>
                    <a:latin typeface="UD デジタル 教科書体 NP-B" panose="02020700000000000000" pitchFamily="18" charset="-128"/>
                    <a:ea typeface="UD デジタル 教科書体 NP-B" panose="02020700000000000000" pitchFamily="18" charset="-128"/>
                  </a:rPr>
                  <a:t>の改善</a:t>
                </a:r>
                <a:endParaRPr kumimoji="1" lang="en-US" altLang="ja-JP" sz="1200" b="1" dirty="0" smtClean="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36" name="テキスト ボックス 35"/>
              <p:cNvSpPr txBox="1"/>
              <p:nvPr/>
            </p:nvSpPr>
            <p:spPr>
              <a:xfrm>
                <a:off x="6012160" y="6170818"/>
                <a:ext cx="1723549" cy="276999"/>
              </a:xfrm>
              <a:prstGeom prst="rect">
                <a:avLst/>
              </a:prstGeom>
              <a:noFill/>
            </p:spPr>
            <p:txBody>
              <a:bodyPr wrap="none" rtlCol="0">
                <a:spAutoFit/>
              </a:bodyPr>
              <a:lstStyle/>
              <a:p>
                <a:r>
                  <a:rPr lang="ja-JP" altLang="en-US" sz="1200" b="1" dirty="0" smtClean="0">
                    <a:solidFill>
                      <a:schemeClr val="bg1"/>
                    </a:solidFill>
                    <a:latin typeface="UD デジタル 教科書体 NP-B" panose="02020700000000000000" pitchFamily="18" charset="-128"/>
                    <a:ea typeface="UD デジタル 教科書体 NP-B" panose="02020700000000000000" pitchFamily="18" charset="-128"/>
                  </a:rPr>
                  <a:t>違和感・だるさの改善</a:t>
                </a:r>
                <a:endParaRPr kumimoji="1" lang="en-US" altLang="ja-JP" sz="1200" b="1" dirty="0" smtClean="0">
                  <a:solidFill>
                    <a:schemeClr val="bg1"/>
                  </a:solidFill>
                  <a:latin typeface="UD デジタル 教科書体 NP-B" panose="02020700000000000000" pitchFamily="18" charset="-128"/>
                  <a:ea typeface="UD デジタル 教科書体 NP-B" panose="02020700000000000000" pitchFamily="18" charset="-128"/>
                </a:endParaRPr>
              </a:p>
            </p:txBody>
          </p:sp>
        </p:grpSp>
        <p:sp>
          <p:nvSpPr>
            <p:cNvPr id="38" name="テキスト ボックス 37"/>
            <p:cNvSpPr txBox="1"/>
            <p:nvPr/>
          </p:nvSpPr>
          <p:spPr>
            <a:xfrm>
              <a:off x="1036113" y="5991091"/>
              <a:ext cx="628698" cy="246221"/>
            </a:xfrm>
            <a:prstGeom prst="rect">
              <a:avLst/>
            </a:prstGeom>
            <a:noFill/>
          </p:spPr>
          <p:txBody>
            <a:bodyPr wrap="none" rtlCol="0">
              <a:spAutoFit/>
            </a:bodyPr>
            <a:lstStyle/>
            <a:p>
              <a:r>
                <a:rPr kumimoji="1" lang="en-US" altLang="ja-JP" sz="1000" b="1" dirty="0" smtClean="0">
                  <a:latin typeface="UD デジタル 教科書体 NP-B" panose="02020700000000000000" pitchFamily="18" charset="-128"/>
                  <a:ea typeface="UD デジタル 教科書体 NP-B" panose="02020700000000000000" pitchFamily="18" charset="-128"/>
                </a:rPr>
                <a:t>STEP1</a:t>
              </a:r>
            </a:p>
          </p:txBody>
        </p:sp>
        <p:sp>
          <p:nvSpPr>
            <p:cNvPr id="39" name="テキスト ボックス 38"/>
            <p:cNvSpPr txBox="1"/>
            <p:nvPr/>
          </p:nvSpPr>
          <p:spPr>
            <a:xfrm>
              <a:off x="3203848" y="5991090"/>
              <a:ext cx="628698" cy="246221"/>
            </a:xfrm>
            <a:prstGeom prst="rect">
              <a:avLst/>
            </a:prstGeom>
            <a:noFill/>
          </p:spPr>
          <p:txBody>
            <a:bodyPr wrap="none" rtlCol="0">
              <a:spAutoFit/>
            </a:bodyPr>
            <a:lstStyle/>
            <a:p>
              <a:r>
                <a:rPr kumimoji="1" lang="en-US" altLang="ja-JP" sz="1000" b="1" dirty="0" smtClean="0">
                  <a:latin typeface="UD デジタル 教科書体 NP-B" panose="02020700000000000000" pitchFamily="18" charset="-128"/>
                  <a:ea typeface="UD デジタル 教科書体 NP-B" panose="02020700000000000000" pitchFamily="18" charset="-128"/>
                </a:rPr>
                <a:t>STEP2</a:t>
              </a:r>
            </a:p>
          </p:txBody>
        </p:sp>
        <p:sp>
          <p:nvSpPr>
            <p:cNvPr id="40" name="テキスト ボックス 39"/>
            <p:cNvSpPr txBox="1"/>
            <p:nvPr/>
          </p:nvSpPr>
          <p:spPr>
            <a:xfrm>
              <a:off x="5600048" y="5991091"/>
              <a:ext cx="628698" cy="246221"/>
            </a:xfrm>
            <a:prstGeom prst="rect">
              <a:avLst/>
            </a:prstGeom>
            <a:noFill/>
          </p:spPr>
          <p:txBody>
            <a:bodyPr wrap="none" rtlCol="0">
              <a:spAutoFit/>
            </a:bodyPr>
            <a:lstStyle/>
            <a:p>
              <a:r>
                <a:rPr kumimoji="1" lang="en-US" altLang="ja-JP" sz="1000" b="1" dirty="0" smtClean="0">
                  <a:latin typeface="UD デジタル 教科書体 NP-B" panose="02020700000000000000" pitchFamily="18" charset="-128"/>
                  <a:ea typeface="UD デジタル 教科書体 NP-B" panose="02020700000000000000" pitchFamily="18" charset="-128"/>
                </a:rPr>
                <a:t>STEP3</a:t>
              </a:r>
            </a:p>
          </p:txBody>
        </p:sp>
      </p:grpSp>
    </p:spTree>
    <p:extLst>
      <p:ext uri="{BB962C8B-B14F-4D97-AF65-F5344CB8AC3E}">
        <p14:creationId xmlns:p14="http://schemas.microsoft.com/office/powerpoint/2010/main" val="57499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6900" b="94500" l="3400" r="95800">
                        <a14:foregroundMark x1="54500" y1="43100" x2="54500" y2="43100"/>
                        <a14:foregroundMark x1="71100" y1="45300" x2="71100" y2="45300"/>
                        <a14:foregroundMark x1="68600" y1="63400" x2="68600" y2="63400"/>
                        <a14:foregroundMark x1="52000" y1="60500" x2="52000" y2="60500"/>
                        <a14:foregroundMark x1="62100" y1="50000" x2="62100" y2="50000"/>
                        <a14:foregroundMark x1="58100" y1="47800" x2="58100" y2="47800"/>
                        <a14:foregroundMark x1="61700" y1="53600" x2="61700" y2="53600"/>
                        <a14:foregroundMark x1="59600" y1="56100" x2="59600" y2="56100"/>
                        <a14:foregroundMark x1="64300" y1="50700" x2="64300" y2="50700"/>
                        <a14:foregroundMark x1="64600" y1="50700" x2="64600" y2="50700"/>
                        <a14:foregroundMark x1="60300" y1="49600" x2="60300" y2="49600"/>
                        <a14:foregroundMark x1="59900" y1="49600" x2="59900" y2="49600"/>
                        <a14:foregroundMark x1="59900" y1="51400" x2="59900" y2="51400"/>
                        <a14:foregroundMark x1="58100" y1="51100" x2="58100" y2="51100"/>
                        <a14:foregroundMark x1="58500" y1="50000" x2="58500" y2="50000"/>
                        <a14:foregroundMark x1="57700" y1="47800" x2="57700" y2="47800"/>
                        <a14:foregroundMark x1="57700" y1="47800" x2="57700" y2="47800"/>
                      </a14:backgroundRemoval>
                    </a14:imgEffect>
                  </a14:imgLayer>
                </a14:imgProps>
              </a:ext>
              <a:ext uri="{28A0092B-C50C-407E-A947-70E740481C1C}">
                <a14:useLocalDpi xmlns:a14="http://schemas.microsoft.com/office/drawing/2010/main" val="0"/>
              </a:ext>
            </a:extLst>
          </a:blip>
          <a:srcRect l="6953" t="25824" r="4482" b="25772"/>
          <a:stretch/>
        </p:blipFill>
        <p:spPr>
          <a:xfrm>
            <a:off x="5364088" y="2996952"/>
            <a:ext cx="3174473" cy="1734963"/>
          </a:xfrm>
          <a:prstGeom prst="rect">
            <a:avLst/>
          </a:prstGeom>
        </p:spPr>
      </p:pic>
      <p:pic>
        <p:nvPicPr>
          <p:cNvPr id="1026" name="Picture 2" descr="ストレッチポール | Walk in the Spirit - 楽天ブログ"/>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683568" y="2348880"/>
            <a:ext cx="4340044" cy="4340044"/>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539552" y="5157192"/>
            <a:ext cx="2031325" cy="369332"/>
          </a:xfrm>
          <a:prstGeom prst="rect">
            <a:avLst/>
          </a:prstGeom>
          <a:noFill/>
        </p:spPr>
        <p:txBody>
          <a:bodyPr wrap="none" rtlCol="0">
            <a:spAutoFit/>
          </a:bodyPr>
          <a:lstStyle/>
          <a:p>
            <a:r>
              <a:rPr kumimoji="1" lang="ja-JP" altLang="en-US" dirty="0" smtClean="0">
                <a:latin typeface="UD デジタル 教科書体 NP-B" panose="02020700000000000000" pitchFamily="18" charset="-128"/>
                <a:ea typeface="UD デジタル 教科書体 NP-B" panose="02020700000000000000" pitchFamily="18" charset="-128"/>
              </a:rPr>
              <a:t>ストレッチポール</a:t>
            </a:r>
            <a:endParaRPr kumimoji="1" lang="ja-JP" altLang="en-US" dirty="0">
              <a:latin typeface="UD デジタル 教科書体 NP-B" panose="02020700000000000000" pitchFamily="18" charset="-128"/>
              <a:ea typeface="UD デジタル 教科書体 NP-B" panose="02020700000000000000" pitchFamily="18" charset="-128"/>
            </a:endParaRPr>
          </a:p>
        </p:txBody>
      </p:sp>
      <p:sp>
        <p:nvSpPr>
          <p:cNvPr id="6" name="テキスト ボックス 5"/>
          <p:cNvSpPr txBox="1"/>
          <p:nvPr/>
        </p:nvSpPr>
        <p:spPr>
          <a:xfrm>
            <a:off x="5292080" y="2348880"/>
            <a:ext cx="2031325" cy="369332"/>
          </a:xfrm>
          <a:prstGeom prst="rect">
            <a:avLst/>
          </a:prstGeom>
          <a:noFill/>
        </p:spPr>
        <p:txBody>
          <a:bodyPr wrap="none" rtlCol="0">
            <a:spAutoFit/>
          </a:bodyPr>
          <a:lstStyle/>
          <a:p>
            <a:r>
              <a:rPr kumimoji="1" lang="ja-JP" altLang="en-US" dirty="0" smtClean="0">
                <a:latin typeface="UD デジタル 教科書体 NP-B" panose="02020700000000000000" pitchFamily="18" charset="-128"/>
                <a:ea typeface="UD デジタル 教科書体 NP-B" panose="02020700000000000000" pitchFamily="18" charset="-128"/>
              </a:rPr>
              <a:t>フォームローラー</a:t>
            </a:r>
            <a:endParaRPr kumimoji="1" lang="ja-JP" altLang="en-US" dirty="0">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15361630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112676</TotalTime>
  <Words>304</Words>
  <Application>Microsoft Office PowerPoint</Application>
  <PresentationFormat>画面に合わせる (4:3)</PresentationFormat>
  <Paragraphs>92</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fuji</dc:creator>
  <cp:lastModifiedBy>fuji</cp:lastModifiedBy>
  <cp:revision>55</cp:revision>
  <cp:lastPrinted>2022-05-30T08:12:45Z</cp:lastPrinted>
  <dcterms:created xsi:type="dcterms:W3CDTF">2022-05-19T07:20:44Z</dcterms:created>
  <dcterms:modified xsi:type="dcterms:W3CDTF">2023-03-11T08:55:44Z</dcterms:modified>
</cp:coreProperties>
</file>